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7" r:id="rId2"/>
    <p:sldId id="259" r:id="rId3"/>
    <p:sldId id="261" r:id="rId4"/>
    <p:sldId id="264" r:id="rId5"/>
    <p:sldId id="265" r:id="rId6"/>
    <p:sldId id="281" r:id="rId7"/>
    <p:sldId id="288" r:id="rId8"/>
    <p:sldId id="268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80" r:id="rId17"/>
    <p:sldId id="289" r:id="rId18"/>
    <p:sldId id="290" r:id="rId19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F6"/>
    <a:srgbClr val="B87F2E"/>
    <a:srgbClr val="EAD1AC"/>
    <a:srgbClr val="D9D9D9"/>
    <a:srgbClr val="FCBD24"/>
    <a:srgbClr val="0070C0"/>
    <a:srgbClr val="ED7D31"/>
    <a:srgbClr val="7DB377"/>
    <a:srgbClr val="A6A6A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3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A929-4AD4-491C-86CB-67DB65FD7A66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7A455-2E84-44C6-9297-0075E1799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24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A455-2E84-44C6-9297-0075E17991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12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A455-2E84-44C6-9297-0075E179910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06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A455-2E84-44C6-9297-0075E179910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02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066C-6694-427F-B76C-9DA1E8080D10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9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8AC-3033-4231-831F-F9244665977C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94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F205-49CC-4F6F-84B2-0AEB14E69555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70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D32A-A2F7-4989-9455-AAABBFB22FA4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36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2542-CF60-4EDA-8BC5-F59C3878C2B1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9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0DBC-3B3A-4022-A27F-7AB1BE0A5354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29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0E5B-8BC3-4DCF-BF5B-A692A14A913A}" type="datetime1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68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A2D-3473-43C9-BFD5-3B67B4799593}" type="datetime1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2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14EC-AAD6-420F-A97B-934E534C2559}" type="datetime1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1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AC1B-8185-4FBA-9B79-EFAD672CE4C4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66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CF59-F7DC-4E20-8A70-F8251CD0CC0A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98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7F804-9CF8-4DE4-B1C5-2E117E7C7481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CE4FC-E35A-4A74-92BB-B56BD632E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6752" y="4756443"/>
            <a:ext cx="467521" cy="467521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288922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4" name="Прямоугольник 13"/>
          <p:cNvSpPr/>
          <p:nvPr/>
        </p:nvSpPr>
        <p:spPr>
          <a:xfrm>
            <a:off x="466752" y="4288922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5" name="Прямоугольник 14"/>
          <p:cNvSpPr/>
          <p:nvPr/>
        </p:nvSpPr>
        <p:spPr>
          <a:xfrm>
            <a:off x="934017" y="4288922"/>
            <a:ext cx="467521" cy="467521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6" name="Прямоугольник 15"/>
          <p:cNvSpPr/>
          <p:nvPr/>
        </p:nvSpPr>
        <p:spPr>
          <a:xfrm>
            <a:off x="1400769" y="4288922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3821401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8" name="Прямоугольник 17"/>
          <p:cNvSpPr/>
          <p:nvPr/>
        </p:nvSpPr>
        <p:spPr>
          <a:xfrm>
            <a:off x="466752" y="3821401"/>
            <a:ext cx="467521" cy="467521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9" name="Прямоугольник 18"/>
          <p:cNvSpPr/>
          <p:nvPr/>
        </p:nvSpPr>
        <p:spPr>
          <a:xfrm>
            <a:off x="934017" y="3821401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0" name="Прямоугольник 19"/>
          <p:cNvSpPr/>
          <p:nvPr/>
        </p:nvSpPr>
        <p:spPr>
          <a:xfrm>
            <a:off x="1400769" y="3821401"/>
            <a:ext cx="467521" cy="467521"/>
          </a:xfrm>
          <a:prstGeom prst="rect">
            <a:avLst/>
          </a:prstGeom>
          <a:solidFill>
            <a:srgbClr val="C1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353879"/>
            <a:ext cx="467521" cy="467521"/>
          </a:xfrm>
          <a:prstGeom prst="rect">
            <a:avLst/>
          </a:prstGeom>
          <a:solidFill>
            <a:srgbClr val="C1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2" name="Прямоугольник 21"/>
          <p:cNvSpPr/>
          <p:nvPr/>
        </p:nvSpPr>
        <p:spPr>
          <a:xfrm>
            <a:off x="466752" y="3353879"/>
            <a:ext cx="467521" cy="467521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3" name="Прямоугольник 22"/>
          <p:cNvSpPr/>
          <p:nvPr/>
        </p:nvSpPr>
        <p:spPr>
          <a:xfrm>
            <a:off x="934017" y="3353879"/>
            <a:ext cx="467521" cy="467521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4" name="Прямоугольник 23"/>
          <p:cNvSpPr/>
          <p:nvPr/>
        </p:nvSpPr>
        <p:spPr>
          <a:xfrm>
            <a:off x="1400769" y="3353879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5" name="Прямоугольник 24"/>
          <p:cNvSpPr/>
          <p:nvPr/>
        </p:nvSpPr>
        <p:spPr>
          <a:xfrm>
            <a:off x="466752" y="2886358"/>
            <a:ext cx="467521" cy="467521"/>
          </a:xfrm>
          <a:prstGeom prst="rect">
            <a:avLst/>
          </a:prstGeom>
          <a:solidFill>
            <a:srgbClr val="3B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2886358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7" name="Прямоугольник 26"/>
          <p:cNvSpPr/>
          <p:nvPr/>
        </p:nvSpPr>
        <p:spPr>
          <a:xfrm>
            <a:off x="934017" y="2886358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8" name="Прямоугольник 27"/>
          <p:cNvSpPr/>
          <p:nvPr/>
        </p:nvSpPr>
        <p:spPr>
          <a:xfrm>
            <a:off x="1400769" y="2886358"/>
            <a:ext cx="467521" cy="467521"/>
          </a:xfrm>
          <a:prstGeom prst="rect">
            <a:avLst/>
          </a:prstGeom>
          <a:solidFill>
            <a:srgbClr val="C1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9" name="Прямоугольник 28"/>
          <p:cNvSpPr/>
          <p:nvPr/>
        </p:nvSpPr>
        <p:spPr>
          <a:xfrm>
            <a:off x="466752" y="2427624"/>
            <a:ext cx="467521" cy="467521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0" name="Прямоугольник 29"/>
          <p:cNvSpPr/>
          <p:nvPr/>
        </p:nvSpPr>
        <p:spPr>
          <a:xfrm>
            <a:off x="8504462" y="2886358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1" name="Прямоугольник 30"/>
          <p:cNvSpPr/>
          <p:nvPr/>
        </p:nvSpPr>
        <p:spPr>
          <a:xfrm>
            <a:off x="8971470" y="2886358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2" name="Прямоугольник 31"/>
          <p:cNvSpPr/>
          <p:nvPr/>
        </p:nvSpPr>
        <p:spPr>
          <a:xfrm>
            <a:off x="9438479" y="2886358"/>
            <a:ext cx="467521" cy="467521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3" name="Прямоугольник 32"/>
          <p:cNvSpPr/>
          <p:nvPr/>
        </p:nvSpPr>
        <p:spPr>
          <a:xfrm>
            <a:off x="8036684" y="2886358"/>
            <a:ext cx="467521" cy="467521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4" name="Прямоугольник 33"/>
          <p:cNvSpPr/>
          <p:nvPr/>
        </p:nvSpPr>
        <p:spPr>
          <a:xfrm>
            <a:off x="9438479" y="3353879"/>
            <a:ext cx="467521" cy="467521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5" name="Прямоугольник 34"/>
          <p:cNvSpPr/>
          <p:nvPr/>
        </p:nvSpPr>
        <p:spPr>
          <a:xfrm>
            <a:off x="8970701" y="3353879"/>
            <a:ext cx="467521" cy="467521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6" name="Прямоугольник 35"/>
          <p:cNvSpPr/>
          <p:nvPr/>
        </p:nvSpPr>
        <p:spPr>
          <a:xfrm>
            <a:off x="8502795" y="3353879"/>
            <a:ext cx="467521" cy="467521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7" name="Прямоугольник 36"/>
          <p:cNvSpPr/>
          <p:nvPr/>
        </p:nvSpPr>
        <p:spPr>
          <a:xfrm>
            <a:off x="8502795" y="3821401"/>
            <a:ext cx="467521" cy="467521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8" name="Прямоугольник 37"/>
          <p:cNvSpPr/>
          <p:nvPr/>
        </p:nvSpPr>
        <p:spPr>
          <a:xfrm>
            <a:off x="8970316" y="3821401"/>
            <a:ext cx="467521" cy="467521"/>
          </a:xfrm>
          <a:prstGeom prst="rect">
            <a:avLst/>
          </a:prstGeom>
          <a:solidFill>
            <a:srgbClr val="3B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9" name="Прямоугольник 38"/>
          <p:cNvSpPr/>
          <p:nvPr/>
        </p:nvSpPr>
        <p:spPr>
          <a:xfrm>
            <a:off x="9437581" y="3821401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0" name="Прямоугольник 39"/>
          <p:cNvSpPr/>
          <p:nvPr/>
        </p:nvSpPr>
        <p:spPr>
          <a:xfrm>
            <a:off x="8035274" y="3821401"/>
            <a:ext cx="467521" cy="467521"/>
          </a:xfrm>
          <a:prstGeom prst="rect">
            <a:avLst/>
          </a:prstGeom>
          <a:solidFill>
            <a:srgbClr val="C1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1" name="Прямоугольник 40"/>
          <p:cNvSpPr/>
          <p:nvPr/>
        </p:nvSpPr>
        <p:spPr>
          <a:xfrm>
            <a:off x="8502795" y="4288922"/>
            <a:ext cx="467521" cy="467521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2" name="Прямоугольник 41"/>
          <p:cNvSpPr/>
          <p:nvPr/>
        </p:nvSpPr>
        <p:spPr>
          <a:xfrm>
            <a:off x="8969163" y="4288922"/>
            <a:ext cx="467521" cy="467521"/>
          </a:xfrm>
          <a:prstGeom prst="rect">
            <a:avLst/>
          </a:prstGeom>
          <a:solidFill>
            <a:srgbClr val="C1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3" name="Прямоугольник 42"/>
          <p:cNvSpPr/>
          <p:nvPr/>
        </p:nvSpPr>
        <p:spPr>
          <a:xfrm>
            <a:off x="9438479" y="4288922"/>
            <a:ext cx="467521" cy="467521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4" name="Прямоугольник 43"/>
          <p:cNvSpPr/>
          <p:nvPr/>
        </p:nvSpPr>
        <p:spPr>
          <a:xfrm>
            <a:off x="8124825" y="5691485"/>
            <a:ext cx="1772980" cy="775989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84" dirty="0" smtClean="0"/>
              <a:t>Канатов А.К.</a:t>
            </a:r>
            <a:endParaRPr lang="ru-RU" sz="1984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856328" y="1943472"/>
            <a:ext cx="6186048" cy="37480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753" y="537225"/>
            <a:ext cx="1284422" cy="972460"/>
          </a:xfrm>
          <a:prstGeom prst="rect">
            <a:avLst/>
          </a:prstGeom>
        </p:spPr>
      </p:pic>
      <p:sp>
        <p:nvSpPr>
          <p:cNvPr id="46" name="Заголовок 1"/>
          <p:cNvSpPr>
            <a:spLocks noGrp="1"/>
          </p:cNvSpPr>
          <p:nvPr>
            <p:ph type="ctrTitle"/>
          </p:nvPr>
        </p:nvSpPr>
        <p:spPr>
          <a:xfrm>
            <a:off x="899" y="2661384"/>
            <a:ext cx="9905101" cy="225856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ИДЕИ ДО ЗАКОНА: </a:t>
            </a:r>
            <a:b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РЕАЛИЗУЕТСЯ </a:t>
            </a:r>
            <a:b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ЗАКОНОДАТЕЛЬНЫЙ </a:t>
            </a:r>
            <a:b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</a:t>
            </a:r>
            <a:endParaRPr lang="ru-RU" sz="3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1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1371043" y="1556856"/>
            <a:ext cx="1893779" cy="111669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32759" y="318987"/>
            <a:ext cx="6676903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ЗАКОНОПРОЕКТА В МАЖИЛИСЕ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45558" y="777950"/>
            <a:ext cx="4953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500" dirty="0"/>
              <a:t>(в соответствии с Регламентом Мажилиса Парламента РК)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686644" y="1777484"/>
            <a:ext cx="1402333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Регистрация 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Аппарате</a:t>
            </a:r>
          </a:p>
        </p:txBody>
      </p:sp>
      <p:sp>
        <p:nvSpPr>
          <p:cNvPr id="20" name="Google Shape;142;p16"/>
          <p:cNvSpPr/>
          <p:nvPr/>
        </p:nvSpPr>
        <p:spPr>
          <a:xfrm>
            <a:off x="700772" y="172995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84330" y="190852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890893" y="1556856"/>
            <a:ext cx="2380605" cy="111669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06494" y="1699703"/>
            <a:ext cx="20650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Комитетах и отделах Аппарата</a:t>
            </a:r>
          </a:p>
        </p:txBody>
      </p:sp>
      <p:sp>
        <p:nvSpPr>
          <p:cNvPr id="34" name="Google Shape;142;p16"/>
          <p:cNvSpPr/>
          <p:nvPr/>
        </p:nvSpPr>
        <p:spPr>
          <a:xfrm>
            <a:off x="3220622" y="172995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B87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404180" y="190852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791054" y="1556856"/>
            <a:ext cx="2550980" cy="111669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06655" y="1699703"/>
            <a:ext cx="20650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Обсуждение законопроекта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рабочей группе</a:t>
            </a:r>
          </a:p>
        </p:txBody>
      </p:sp>
      <p:sp>
        <p:nvSpPr>
          <p:cNvPr id="38" name="Google Shape;142;p16"/>
          <p:cNvSpPr/>
          <p:nvPr/>
        </p:nvSpPr>
        <p:spPr>
          <a:xfrm>
            <a:off x="6120783" y="172995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7DB3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304341" y="190852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390283" y="3045982"/>
            <a:ext cx="1893779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705884" y="3247053"/>
            <a:ext cx="140233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головного комитета</a:t>
            </a:r>
          </a:p>
        </p:txBody>
      </p:sp>
      <p:sp>
        <p:nvSpPr>
          <p:cNvPr id="42" name="Google Shape;142;p16"/>
          <p:cNvSpPr/>
          <p:nvPr/>
        </p:nvSpPr>
        <p:spPr>
          <a:xfrm>
            <a:off x="720012" y="3322456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03570" y="3501021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910133" y="3045982"/>
            <a:ext cx="2380605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225734" y="3497349"/>
            <a:ext cx="20650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Бюро Палаты</a:t>
            </a:r>
          </a:p>
        </p:txBody>
      </p:sp>
      <p:sp>
        <p:nvSpPr>
          <p:cNvPr id="46" name="Google Shape;142;p16"/>
          <p:cNvSpPr/>
          <p:nvPr/>
        </p:nvSpPr>
        <p:spPr>
          <a:xfrm>
            <a:off x="3239862" y="3322456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423420" y="3501021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810294" y="3045982"/>
            <a:ext cx="2550980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7125895" y="3169092"/>
            <a:ext cx="20650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Включение проекта закона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повестку дня пленарного заседания</a:t>
            </a:r>
          </a:p>
        </p:txBody>
      </p:sp>
      <p:sp>
        <p:nvSpPr>
          <p:cNvPr id="50" name="Google Shape;142;p16"/>
          <p:cNvSpPr/>
          <p:nvPr/>
        </p:nvSpPr>
        <p:spPr>
          <a:xfrm>
            <a:off x="6140023" y="3322456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6323581" y="3501021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390283" y="4741853"/>
            <a:ext cx="3498240" cy="1505652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4" name="Google Shape;142;p16"/>
          <p:cNvSpPr/>
          <p:nvPr/>
        </p:nvSpPr>
        <p:spPr>
          <a:xfrm>
            <a:off x="720012" y="5109434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903570" y="5287999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5204124" y="4741853"/>
            <a:ext cx="4157150" cy="1505652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858284" y="4958984"/>
            <a:ext cx="31826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проекта закона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пленарном заседании Мажилиса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одном или двух чтениях)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806768" y="5018327"/>
            <a:ext cx="3484428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Проекты кодексов, изменения и дополнения в них рассматриваются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менее чем в двух чтениях</a:t>
            </a: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524" y="5277165"/>
            <a:ext cx="380166" cy="380166"/>
          </a:xfrm>
          <a:prstGeom prst="rect">
            <a:avLst/>
          </a:prstGeom>
        </p:spPr>
      </p:pic>
      <p:sp>
        <p:nvSpPr>
          <p:cNvPr id="59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10914" y="252377"/>
            <a:ext cx="1517453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</p:spTree>
    <p:extLst>
      <p:ext uri="{BB962C8B-B14F-4D97-AF65-F5344CB8AC3E}">
        <p14:creationId xmlns:p14="http://schemas.microsoft.com/office/powerpoint/2010/main" val="114210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947301" y="4786844"/>
            <a:ext cx="8067059" cy="11025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07931" y="318987"/>
            <a:ext cx="6401731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ПРИНЯТИЕ ЗАКОНА В МАЖИЛИСЕ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59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58715" y="1094603"/>
            <a:ext cx="5665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Палата большинством голосов от общего числа депутатов принимает одно из следующих решений:</a:t>
            </a:r>
          </a:p>
        </p:txBody>
      </p:sp>
      <p:sp>
        <p:nvSpPr>
          <p:cNvPr id="13" name="Google Shape;382;p40"/>
          <p:cNvSpPr txBox="1">
            <a:spLocks/>
          </p:cNvSpPr>
          <p:nvPr/>
        </p:nvSpPr>
        <p:spPr>
          <a:xfrm>
            <a:off x="6735618" y="1172677"/>
            <a:ext cx="1819298" cy="56825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kk-KZ" sz="3200" b="1" dirty="0">
                <a:solidFill>
                  <a:srgbClr val="B87F2E"/>
                </a:solidFill>
                <a:latin typeface="+mn-lt"/>
              </a:rPr>
              <a:t>50% + 1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598278" y="2062310"/>
            <a:ext cx="7420272" cy="54805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51491" y="2062310"/>
            <a:ext cx="732121" cy="5480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56297" y="2140024"/>
            <a:ext cx="6710344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принять закон и направить его для одобрения в Сенат;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598278" y="2747955"/>
            <a:ext cx="7420272" cy="49862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51491" y="2747955"/>
            <a:ext cx="732121" cy="498626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56297" y="2772026"/>
            <a:ext cx="7004061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вернуть проект закона на доработку в комитет;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94089" y="3354395"/>
            <a:ext cx="7420272" cy="54805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47302" y="3354395"/>
            <a:ext cx="732121" cy="54805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752108" y="3421889"/>
            <a:ext cx="6710344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провести последующие чтения;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594089" y="4006976"/>
            <a:ext cx="7420272" cy="51694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947302" y="4006976"/>
            <a:ext cx="732121" cy="516946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752108" y="4074470"/>
            <a:ext cx="7004061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отклонить в целом законопроект.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764547" y="2062310"/>
            <a:ext cx="254003" cy="5480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764547" y="2747955"/>
            <a:ext cx="254003" cy="498626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772921" y="3348013"/>
            <a:ext cx="254003" cy="54805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772921" y="4000594"/>
            <a:ext cx="254003" cy="516946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2618" y="4974710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Отклоненный законопроект считается непринятым и возвращается инициатору*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154975" y="6176910"/>
            <a:ext cx="422641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 Пункт 41-1 Регламента Мажилиса Парламента Республики Казахстан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02" y="5052545"/>
            <a:ext cx="508411" cy="508411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936286" y="252377"/>
            <a:ext cx="1517453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</p:spTree>
    <p:extLst>
      <p:ext uri="{BB962C8B-B14F-4D97-AF65-F5344CB8AC3E}">
        <p14:creationId xmlns:p14="http://schemas.microsoft.com/office/powerpoint/2010/main" val="392799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14471" y="318987"/>
            <a:ext cx="6530359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И ОДОБРЕНИЕ ЗАКОНА В СЕНАТЕ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45558" y="777950"/>
            <a:ext cx="4953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500" dirty="0"/>
              <a:t>(в соответствии с Регламентом Сената Парламента РК)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71043" y="1313085"/>
            <a:ext cx="1893779" cy="164113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86644" y="1455932"/>
            <a:ext cx="1402333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Регистрация 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Аппарате Сената</a:t>
            </a:r>
          </a:p>
        </p:txBody>
      </p:sp>
      <p:sp>
        <p:nvSpPr>
          <p:cNvPr id="16" name="Google Shape;142;p16"/>
          <p:cNvSpPr/>
          <p:nvPr/>
        </p:nvSpPr>
        <p:spPr>
          <a:xfrm>
            <a:off x="700772" y="176094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84330" y="193951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890893" y="1313085"/>
            <a:ext cx="2380605" cy="164113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206494" y="1584060"/>
            <a:ext cx="16579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Комитетах и отделах Аппарата</a:t>
            </a:r>
          </a:p>
        </p:txBody>
      </p:sp>
      <p:sp>
        <p:nvSpPr>
          <p:cNvPr id="20" name="Google Shape;142;p16"/>
          <p:cNvSpPr/>
          <p:nvPr/>
        </p:nvSpPr>
        <p:spPr>
          <a:xfrm>
            <a:off x="3220622" y="176094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B87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04180" y="193951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791054" y="1313085"/>
            <a:ext cx="2550980" cy="164113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106655" y="1699476"/>
            <a:ext cx="20650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Обсуждение законопроекта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рабочей группе</a:t>
            </a:r>
          </a:p>
        </p:txBody>
      </p:sp>
      <p:sp>
        <p:nvSpPr>
          <p:cNvPr id="24" name="Google Shape;142;p16"/>
          <p:cNvSpPr/>
          <p:nvPr/>
        </p:nvSpPr>
        <p:spPr>
          <a:xfrm>
            <a:off x="6120783" y="1760948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7DB3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04341" y="1939513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371043" y="3305209"/>
            <a:ext cx="1893779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686644" y="3506280"/>
            <a:ext cx="140233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головного комитета</a:t>
            </a:r>
          </a:p>
        </p:txBody>
      </p:sp>
      <p:sp>
        <p:nvSpPr>
          <p:cNvPr id="28" name="Google Shape;142;p16"/>
          <p:cNvSpPr/>
          <p:nvPr/>
        </p:nvSpPr>
        <p:spPr>
          <a:xfrm>
            <a:off x="700772" y="3581683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84330" y="3760248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890893" y="3305209"/>
            <a:ext cx="2380605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206494" y="3756576"/>
            <a:ext cx="20650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Бюро Палаты</a:t>
            </a:r>
          </a:p>
        </p:txBody>
      </p:sp>
      <p:sp>
        <p:nvSpPr>
          <p:cNvPr id="32" name="Google Shape;142;p16"/>
          <p:cNvSpPr/>
          <p:nvPr/>
        </p:nvSpPr>
        <p:spPr>
          <a:xfrm>
            <a:off x="3220622" y="3581683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404180" y="3760248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791054" y="3305209"/>
            <a:ext cx="2550980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06655" y="3581683"/>
            <a:ext cx="206500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Включение закона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повестку дня заседания Сената</a:t>
            </a:r>
          </a:p>
        </p:txBody>
      </p:sp>
      <p:sp>
        <p:nvSpPr>
          <p:cNvPr id="36" name="Google Shape;142;p16"/>
          <p:cNvSpPr/>
          <p:nvPr/>
        </p:nvSpPr>
        <p:spPr>
          <a:xfrm>
            <a:off x="6120783" y="3581683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304341" y="3760248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554999" y="2268620"/>
            <a:ext cx="1553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/>
              <a:t>60 дней </a:t>
            </a:r>
          </a:p>
          <a:p>
            <a:r>
              <a:rPr lang="ru-RU" sz="1400" i="1" dirty="0"/>
              <a:t>на рассмотрение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381916" y="5012017"/>
            <a:ext cx="3321969" cy="132343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697517" y="5213088"/>
            <a:ext cx="340202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закона 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заседании Сената</a:t>
            </a:r>
            <a:b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одном или двух чтениях)</a:t>
            </a:r>
          </a:p>
        </p:txBody>
      </p:sp>
      <p:sp>
        <p:nvSpPr>
          <p:cNvPr id="41" name="Google Shape;142;p16"/>
          <p:cNvSpPr/>
          <p:nvPr/>
        </p:nvSpPr>
        <p:spPr>
          <a:xfrm>
            <a:off x="711645" y="5288491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95203" y="5467056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43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4783" y="246876"/>
            <a:ext cx="1433544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</p:spTree>
    <p:extLst>
      <p:ext uri="{BB962C8B-B14F-4D97-AF65-F5344CB8AC3E}">
        <p14:creationId xmlns:p14="http://schemas.microsoft.com/office/powerpoint/2010/main" val="1432173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97556"/>
            <a:ext cx="990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итогам обсуждения Сенат принимает </a:t>
            </a:r>
          </a:p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 из следующих решений: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1" name="Прямоугольник 10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668617" y="1245144"/>
            <a:ext cx="7420272" cy="54805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021830" y="1245144"/>
            <a:ext cx="732121" cy="5480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826636" y="1358870"/>
            <a:ext cx="6710344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одобрить закон в первом чтении;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68617" y="1930789"/>
            <a:ext cx="7420272" cy="49862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021830" y="1930789"/>
            <a:ext cx="732121" cy="498626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26636" y="2020080"/>
            <a:ext cx="7004061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одобрить закон;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664428" y="2537229"/>
            <a:ext cx="7420272" cy="54805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017641" y="2537229"/>
            <a:ext cx="732121" cy="54805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22447" y="2643741"/>
            <a:ext cx="6710344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одобрить в целом закон и возвратить его в Мажилис;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664428" y="3189810"/>
            <a:ext cx="7420272" cy="51694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017641" y="3189810"/>
            <a:ext cx="732121" cy="516946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822447" y="3257304"/>
            <a:ext cx="7004061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одобрить отдельные статьи закона и возвратить закон в Мажилис.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834886" y="1245144"/>
            <a:ext cx="254003" cy="5480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834886" y="1930789"/>
            <a:ext cx="254003" cy="498626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43260" y="2530847"/>
            <a:ext cx="254003" cy="54805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843260" y="3183428"/>
            <a:ext cx="254003" cy="516946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17641" y="3865068"/>
            <a:ext cx="80796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При этом Сенат вправе предложить Мажилису новую редакцию отдельных статей закона.</a:t>
            </a:r>
          </a:p>
          <a:p>
            <a:endParaRPr lang="ru-RU" sz="1600" dirty="0"/>
          </a:p>
          <a:p>
            <a:r>
              <a:rPr lang="ru-RU" sz="1600" dirty="0"/>
              <a:t>В случае, если Сенат </a:t>
            </a:r>
            <a:r>
              <a:rPr lang="ru-RU" sz="1600" b="1" dirty="0"/>
              <a:t>в течение 60 дней </a:t>
            </a:r>
            <a:r>
              <a:rPr lang="ru-RU" sz="1600" dirty="0"/>
              <a:t>не принял соответствующего </a:t>
            </a:r>
            <a:br>
              <a:rPr lang="ru-RU" sz="1600" dirty="0"/>
            </a:br>
            <a:r>
              <a:rPr lang="ru-RU" sz="1600" dirty="0"/>
              <a:t>решения, закон представляется Президенту на подпись.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53407" y="5180938"/>
            <a:ext cx="8727986" cy="103617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1" name="Google Shape;382;p40"/>
          <p:cNvSpPr txBox="1">
            <a:spLocks/>
          </p:cNvSpPr>
          <p:nvPr/>
        </p:nvSpPr>
        <p:spPr>
          <a:xfrm>
            <a:off x="7464875" y="5476443"/>
            <a:ext cx="2125645" cy="56825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kk-KZ" sz="3200" b="1" dirty="0">
                <a:solidFill>
                  <a:srgbClr val="B87F2E"/>
                </a:solidFill>
                <a:latin typeface="+mn-lt"/>
              </a:rPr>
              <a:t>50% + 1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130660" y="5336823"/>
            <a:ext cx="6163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/>
              <a:t>Сенат одобряет законы принятые Мажилисом </a:t>
            </a:r>
            <a:r>
              <a:rPr lang="ru-RU" sz="1800" b="1" dirty="0">
                <a:solidFill>
                  <a:srgbClr val="B87F2E"/>
                </a:solidFill>
              </a:rPr>
              <a:t>большинством голосов от общего числа депутатов Палаты</a:t>
            </a:r>
          </a:p>
        </p:txBody>
      </p:sp>
    </p:spTree>
    <p:extLst>
      <p:ext uri="{BB962C8B-B14F-4D97-AF65-F5344CB8AC3E}">
        <p14:creationId xmlns:p14="http://schemas.microsoft.com/office/powerpoint/2010/main" val="2152827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11404"/>
            <a:ext cx="990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одобренный Сенатом закон </a:t>
            </a:r>
          </a:p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возвращается в Мажилис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2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Google Shape;1310;p61"/>
          <p:cNvSpPr txBox="1">
            <a:spLocks/>
          </p:cNvSpPr>
          <p:nvPr/>
        </p:nvSpPr>
        <p:spPr>
          <a:xfrm>
            <a:off x="1243319" y="1380424"/>
            <a:ext cx="7419359" cy="540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kk-KZ" sz="1500" dirty="0">
                <a:solidFill>
                  <a:schemeClr val="tx1"/>
                </a:solidFill>
                <a:latin typeface="+mn-lt"/>
              </a:rPr>
              <a:t>Если Мажилис </a:t>
            </a:r>
            <a:r>
              <a:rPr lang="kk-KZ" sz="1500" b="1" dirty="0">
                <a:solidFill>
                  <a:schemeClr val="tx1"/>
                </a:solidFill>
                <a:latin typeface="+mn-lt"/>
              </a:rPr>
              <a:t>возражает</a:t>
            </a:r>
            <a:r>
              <a:rPr lang="kk-KZ" sz="1500" dirty="0">
                <a:solidFill>
                  <a:schemeClr val="tx1"/>
                </a:solidFill>
                <a:latin typeface="+mn-lt"/>
              </a:rPr>
              <a:t> против </a:t>
            </a:r>
            <a:r>
              <a:rPr lang="ru-RU" sz="1500" dirty="0">
                <a:solidFill>
                  <a:schemeClr val="tx1"/>
                </a:solidFill>
                <a:latin typeface="+mn-lt"/>
              </a:rPr>
              <a:t>предложенной Сенатом редакции статей или закон </a:t>
            </a:r>
            <a:br>
              <a:rPr lang="ru-RU" sz="1500" dirty="0">
                <a:solidFill>
                  <a:schemeClr val="tx1"/>
                </a:solidFill>
                <a:latin typeface="+mn-lt"/>
              </a:rPr>
            </a:br>
            <a:r>
              <a:rPr lang="ru-RU" sz="1500" dirty="0">
                <a:solidFill>
                  <a:schemeClr val="tx1"/>
                </a:solidFill>
                <a:latin typeface="+mn-lt"/>
              </a:rPr>
              <a:t>не одобрен в целом, разногласия разрешаются путем согласительных процедур</a:t>
            </a:r>
            <a:endParaRPr lang="kk-KZ" sz="1500" dirty="0">
              <a:solidFill>
                <a:srgbClr val="7D5FFE"/>
              </a:solidFill>
              <a:latin typeface="+mn-lt"/>
            </a:endParaRPr>
          </a:p>
        </p:txBody>
      </p:sp>
      <p:sp>
        <p:nvSpPr>
          <p:cNvPr id="14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5400000">
            <a:off x="2250866" y="2124238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Прямоугольник 14"/>
          <p:cNvSpPr/>
          <p:nvPr/>
        </p:nvSpPr>
        <p:spPr>
          <a:xfrm>
            <a:off x="556977" y="2597983"/>
            <a:ext cx="3777761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Согласительная комиссия</a:t>
            </a:r>
          </a:p>
        </p:txBody>
      </p:sp>
      <p:sp>
        <p:nvSpPr>
          <p:cNvPr id="16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5400000">
            <a:off x="2250866" y="3097607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Прямоугольник 16"/>
          <p:cNvSpPr/>
          <p:nvPr/>
        </p:nvSpPr>
        <p:spPr>
          <a:xfrm>
            <a:off x="556977" y="3571352"/>
            <a:ext cx="3777761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Мажилисом закона </a:t>
            </a:r>
            <a:b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редакции, предложенной </a:t>
            </a:r>
            <a:b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согласительной комиссией</a:t>
            </a:r>
          </a:p>
        </p:txBody>
      </p:sp>
      <p:sp>
        <p:nvSpPr>
          <p:cNvPr id="18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5400000">
            <a:off x="2250865" y="4471633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Прямоугольник 18"/>
          <p:cNvSpPr/>
          <p:nvPr/>
        </p:nvSpPr>
        <p:spPr>
          <a:xfrm>
            <a:off x="556976" y="4822689"/>
            <a:ext cx="37777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56975" y="5231202"/>
            <a:ext cx="377776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семи календарных дней направляется в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Сенат</a:t>
            </a:r>
          </a:p>
        </p:txBody>
      </p:sp>
      <p:sp>
        <p:nvSpPr>
          <p:cNvPr id="21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>
            <a:off x="4821114" y="3628556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Прямоугольник 21"/>
          <p:cNvSpPr/>
          <p:nvPr/>
        </p:nvSpPr>
        <p:spPr>
          <a:xfrm>
            <a:off x="4350885" y="3940684"/>
            <a:ext cx="13480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принят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681327" y="3572293"/>
            <a:ext cx="3777761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Повторное голосование 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закону в ранее 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принятой редакции</a:t>
            </a:r>
          </a:p>
        </p:txBody>
      </p:sp>
      <p:sp>
        <p:nvSpPr>
          <p:cNvPr id="24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5400000">
            <a:off x="7339445" y="4475758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5645556" y="4826814"/>
            <a:ext cx="37777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 2/3 голосов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681327" y="5199941"/>
            <a:ext cx="377776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10  календарных дней представляется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Президенту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подпись</a:t>
            </a:r>
          </a:p>
        </p:txBody>
      </p:sp>
      <p:sp>
        <p:nvSpPr>
          <p:cNvPr id="27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16200000">
            <a:off x="7336678" y="3095364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Прямоугольник 27"/>
          <p:cNvSpPr/>
          <p:nvPr/>
        </p:nvSpPr>
        <p:spPr>
          <a:xfrm>
            <a:off x="6857657" y="2745229"/>
            <a:ext cx="13480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принят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680854" y="2432375"/>
            <a:ext cx="3777761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Возврат закона инициатору</a:t>
            </a:r>
          </a:p>
        </p:txBody>
      </p:sp>
    </p:spTree>
    <p:extLst>
      <p:ext uri="{BB962C8B-B14F-4D97-AF65-F5344CB8AC3E}">
        <p14:creationId xmlns:p14="http://schemas.microsoft.com/office/powerpoint/2010/main" val="103501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868616" y="2465152"/>
            <a:ext cx="2277208" cy="95410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6" name="Прямоугольник 5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1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9855" y="591307"/>
            <a:ext cx="5999272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ПОДПИСАНИЕ ЗАКОНА ПРЕЗИДЕНТОМ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56200" y="1224424"/>
            <a:ext cx="723711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/>
              <a:t>(Закон РК «О Парламенте Республики Казахстан и статусе его депутатов»)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12014" y="519196"/>
            <a:ext cx="1433544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68615" y="2728937"/>
            <a:ext cx="2277208" cy="369332"/>
          </a:xfrm>
          <a:prstGeom prst="rect">
            <a:avLst/>
          </a:prstGeom>
          <a:solidFill>
            <a:srgbClr val="0098F6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ПРЕЗИДЕНТ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47320" y="6436299"/>
            <a:ext cx="446097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*Статья 19 Закона РК «О Парламенте Республики Казахстан и статусе его депутатов»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6978" y="2465152"/>
            <a:ext cx="2661007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Принятый Парламентом 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 в течение 10 дней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представляются </a:t>
            </a:r>
          </a:p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подпись Президенту*</a:t>
            </a:r>
          </a:p>
        </p:txBody>
      </p:sp>
      <p:sp>
        <p:nvSpPr>
          <p:cNvPr id="24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>
            <a:off x="3348308" y="2786141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>
            <a:off x="6276147" y="2786141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Прямоугольник 26"/>
          <p:cNvSpPr/>
          <p:nvPr/>
        </p:nvSpPr>
        <p:spPr>
          <a:xfrm>
            <a:off x="6777742" y="2465152"/>
            <a:ext cx="2661007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одного месяца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подписывает и обнародует закон</a:t>
            </a:r>
          </a:p>
        </p:txBody>
      </p:sp>
      <p:sp>
        <p:nvSpPr>
          <p:cNvPr id="28" name="Google Shape;3251;p94">
            <a:extLst>
              <a:ext uri="{FF2B5EF4-FFF2-40B4-BE49-F238E27FC236}">
                <a16:creationId xmlns:a16="http://schemas.microsoft.com/office/drawing/2014/main" xmlns="" id="{971FA35B-D3F0-493A-87A5-5B8ECB2901CF}"/>
              </a:ext>
            </a:extLst>
          </p:cNvPr>
          <p:cNvSpPr/>
          <p:nvPr/>
        </p:nvSpPr>
        <p:spPr>
          <a:xfrm rot="5400000">
            <a:off x="4879765" y="3760245"/>
            <a:ext cx="389984" cy="312128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rgbClr val="0070C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Прямоугольник 29"/>
          <p:cNvSpPr/>
          <p:nvPr/>
        </p:nvSpPr>
        <p:spPr>
          <a:xfrm>
            <a:off x="3039073" y="4397952"/>
            <a:ext cx="4038736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Возвращает закон или отдельные </a:t>
            </a:r>
          </a:p>
          <a:p>
            <a:pPr algn="ctr"/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его статьи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Парламент 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повторного обсуждения и голосования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2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2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9855" y="591307"/>
            <a:ext cx="5999272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ОПУБЛИКОВАНИЕ ЗАКОНА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12014" y="519196"/>
            <a:ext cx="1433544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596323" y="6474888"/>
            <a:ext cx="251290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*Статья 37 Закона РК «О правовых актах»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23388" y="1466070"/>
            <a:ext cx="83044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Официальное опубликование нормативных правовых актов, касающихся прав, свобод и обязанностей граждан</a:t>
            </a:r>
            <a:r>
              <a:rPr lang="ru-RU" b="1" dirty="0"/>
              <a:t>, является обязательным условием их применения*</a:t>
            </a:r>
          </a:p>
          <a:p>
            <a:endParaRPr lang="ru-RU" dirty="0"/>
          </a:p>
          <a:p>
            <a:r>
              <a:rPr lang="ru-RU" dirty="0"/>
              <a:t>Официальное опубликование нормативных правовых актов осуществляется </a:t>
            </a:r>
            <a:r>
              <a:rPr lang="ru-RU" b="1" dirty="0"/>
              <a:t>в Эталонном контрольном банке нормативных правовых актов Республики Казахстан</a:t>
            </a:r>
            <a:r>
              <a:rPr lang="ru-RU" dirty="0"/>
              <a:t> в электронном виде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3922203"/>
            <a:ext cx="990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ОФИЦИАЛЬНОЕ ОПУБЛИКОВАНИЕ </a:t>
            </a:r>
          </a:p>
          <a:p>
            <a:pPr algn="ctr"/>
            <a:r>
              <a:rPr lang="ru-RU" b="1" dirty="0"/>
              <a:t>ЗАКОНОДАТЕЛЬНЫХ АКТОВ ОСУЩЕСТВЛЯЕТСЯ: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12014" y="4695403"/>
            <a:ext cx="8426253" cy="4964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dirty="0">
                <a:solidFill>
                  <a:schemeClr val="tx1"/>
                </a:solidFill>
              </a:rPr>
              <a:t>в официальных печатных изданиях;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89" y="4753550"/>
            <a:ext cx="380166" cy="380166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912014" y="5250010"/>
            <a:ext cx="8426253" cy="4964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dirty="0">
                <a:solidFill>
                  <a:schemeClr val="tx1"/>
                </a:solidFill>
              </a:rPr>
              <a:t>в периодических печатных изданиях, получившими такое право на конкурсной основе.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89" y="5308157"/>
            <a:ext cx="380166" cy="38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04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6" name="Прямоугольник 5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1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40342"/>
            <a:ext cx="990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ИЗМЕНЕНИЙ И ДОПОЛНЕНИЙ </a:t>
            </a:r>
          </a:p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КОНСТИТУЦИЮ РК*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775981" y="6379466"/>
            <a:ext cx="2810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*Статья 62 Конституции Республики Казахстан</a:t>
            </a:r>
          </a:p>
          <a:p>
            <a:r>
              <a:rPr lang="ru-RU" sz="900" dirty="0">
                <a:solidFill>
                  <a:srgbClr val="353738"/>
                </a:solidFill>
              </a:rPr>
              <a:t>** Регламент Парламента Республики Казахстан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53997" y="1484515"/>
            <a:ext cx="78019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/>
              <a:t>Изменения и дополнения в Конституцию Республики Казахстан могут быть внесены республиканским референдумом, проводимым </a:t>
            </a:r>
            <a:r>
              <a:rPr lang="ru-RU" sz="1900" b="1" dirty="0"/>
              <a:t>по решению Президента Республики, </a:t>
            </a:r>
            <a:r>
              <a:rPr lang="ru-RU" sz="1900" dirty="0"/>
              <a:t>принятым им по собственной инициативе, </a:t>
            </a:r>
            <a:r>
              <a:rPr lang="ru-RU" sz="1900" b="1" dirty="0"/>
              <a:t>предложению Парламента или Правительства</a:t>
            </a:r>
            <a:br>
              <a:rPr lang="ru-RU" sz="1900" b="1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dirty="0"/>
              <a:t>Проект изменений и дополнений в Конституцию не выносится на республиканский референдум, если Президент решит передать его на рассмотрение Парламента</a:t>
            </a:r>
            <a:br>
              <a:rPr lang="ru-RU" sz="19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dirty="0"/>
              <a:t>Изменения и дополнения в Конституцию вносятся Парламентом </a:t>
            </a:r>
            <a:r>
              <a:rPr lang="ru-RU" sz="1900" b="1" dirty="0"/>
              <a:t>на совместном заседании Палат, большинством не менее 3/4 голосов </a:t>
            </a:r>
            <a:r>
              <a:rPr lang="ru-RU" sz="1900" dirty="0"/>
              <a:t>от общего числа депутатов каждой из Палат. Проведение </a:t>
            </a:r>
            <a:r>
              <a:rPr lang="ru-RU" sz="1900" b="1" dirty="0"/>
              <a:t>не менее двух чтений </a:t>
            </a:r>
            <a:r>
              <a:rPr lang="ru-RU" sz="1900" dirty="0"/>
              <a:t>по вопросам внесения изменений и дополнений в Конституцию обязательно*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539106"/>
            <a:ext cx="319280" cy="319280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7" name="Прямоугольник 16"/>
          <p:cNvSpPr/>
          <p:nvPr/>
        </p:nvSpPr>
        <p:spPr>
          <a:xfrm>
            <a:off x="637860" y="6539106"/>
            <a:ext cx="319280" cy="319280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1982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9" name="Прямоугольник 18"/>
          <p:cNvSpPr/>
          <p:nvPr/>
        </p:nvSpPr>
        <p:spPr>
          <a:xfrm>
            <a:off x="318755" y="6219826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1" name="Прямоугольник 20"/>
          <p:cNvSpPr/>
          <p:nvPr/>
        </p:nvSpPr>
        <p:spPr>
          <a:xfrm>
            <a:off x="318640" y="5581266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2" name="Прямоугольник 21"/>
          <p:cNvSpPr/>
          <p:nvPr/>
        </p:nvSpPr>
        <p:spPr>
          <a:xfrm>
            <a:off x="1275720" y="6539399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</p:spTree>
    <p:extLst>
      <p:ext uri="{BB962C8B-B14F-4D97-AF65-F5344CB8AC3E}">
        <p14:creationId xmlns:p14="http://schemas.microsoft.com/office/powerpoint/2010/main" val="3172889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6" name="Прямоугольник 5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1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72280"/>
            <a:ext cx="9905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ПРИНЯТИЕ КОНСТИТУЦИОННЫХ ЗАКОНОВ РК*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00879" y="1691476"/>
            <a:ext cx="754885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/>
              <a:t>Проект конституционного закона принимается к рассмотрению </a:t>
            </a:r>
            <a:r>
              <a:rPr lang="ru-RU" sz="1900" b="1" dirty="0"/>
              <a:t>Мажилисом</a:t>
            </a:r>
            <a:r>
              <a:rPr lang="ru-RU" sz="1900" dirty="0"/>
              <a:t> и не более чем в двухдневный срок направляется для работы в Сенат**</a:t>
            </a:r>
            <a:br>
              <a:rPr lang="ru-RU" sz="19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b="1" dirty="0"/>
              <a:t>Конституционные законы </a:t>
            </a:r>
            <a:r>
              <a:rPr lang="ru-RU" sz="1900" dirty="0"/>
              <a:t>принимаются Парламентом на совместном заседании Палат по вопросам, предусмотренным Конституцией, </a:t>
            </a:r>
            <a:r>
              <a:rPr lang="ru-RU" sz="1900" b="1" dirty="0"/>
              <a:t>большинством не менее 2/3 голосов</a:t>
            </a:r>
            <a:r>
              <a:rPr lang="ru-RU" sz="1900" dirty="0"/>
              <a:t> от общего числа депутатов каждой из Палат</a:t>
            </a:r>
            <a:br>
              <a:rPr lang="ru-RU" sz="19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dirty="0"/>
              <a:t>Проведение </a:t>
            </a:r>
            <a:r>
              <a:rPr lang="ru-RU" sz="1900" b="1" dirty="0"/>
              <a:t>не менее двух чтений </a:t>
            </a:r>
            <a:r>
              <a:rPr lang="ru-RU" sz="1900" dirty="0"/>
              <a:t>по проектам конституционных законов обязательно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539106"/>
            <a:ext cx="319280" cy="319280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7" name="Прямоугольник 16"/>
          <p:cNvSpPr/>
          <p:nvPr/>
        </p:nvSpPr>
        <p:spPr>
          <a:xfrm>
            <a:off x="637860" y="6539106"/>
            <a:ext cx="319280" cy="319280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1982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9" name="Прямоугольник 18"/>
          <p:cNvSpPr/>
          <p:nvPr/>
        </p:nvSpPr>
        <p:spPr>
          <a:xfrm>
            <a:off x="318755" y="6219826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1" name="Прямоугольник 20"/>
          <p:cNvSpPr/>
          <p:nvPr/>
        </p:nvSpPr>
        <p:spPr>
          <a:xfrm>
            <a:off x="318640" y="5581266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2" name="Прямоугольник 21"/>
          <p:cNvSpPr/>
          <p:nvPr/>
        </p:nvSpPr>
        <p:spPr>
          <a:xfrm>
            <a:off x="1275720" y="6539399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3" name="Прямоугольник 22"/>
          <p:cNvSpPr/>
          <p:nvPr/>
        </p:nvSpPr>
        <p:spPr>
          <a:xfrm>
            <a:off x="6627893" y="6379466"/>
            <a:ext cx="2810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*Статья 62 Конституции Республики Казахстан</a:t>
            </a:r>
          </a:p>
          <a:p>
            <a:r>
              <a:rPr lang="ru-RU" sz="900" dirty="0">
                <a:solidFill>
                  <a:srgbClr val="353738"/>
                </a:solidFill>
              </a:rPr>
              <a:t>** Регламент Парламента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17686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5" name="Прямоугольник 4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6" name="Прямоугольник 5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8628300" y="318987"/>
            <a:ext cx="958537" cy="9585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535834"/>
            <a:ext cx="674202" cy="510451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1761994" y="651280"/>
            <a:ext cx="652938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ЗАКОНОДАТЕЛЬНЫЙ ПРОЦЕСС В РЕСПУБЛИКЕ КАЗАХСТАН – </a:t>
            </a:r>
          </a:p>
          <a:p>
            <a:pPr algn="ctr"/>
            <a:r>
              <a:rPr lang="ru-RU" sz="2000" dirty="0"/>
              <a:t>это процесс инициирования, разработки, обсуждения, принятия и одобрения законодательного акта, </a:t>
            </a:r>
          </a:p>
          <a:p>
            <a:pPr algn="ctr"/>
            <a:r>
              <a:rPr lang="ru-RU" sz="2000" dirty="0"/>
              <a:t>а также его вступления в силу и опубликования, осуществляемый в соответствии </a:t>
            </a:r>
          </a:p>
          <a:p>
            <a:pPr algn="ctr"/>
            <a:r>
              <a:rPr lang="ru-RU" sz="2000" dirty="0"/>
              <a:t>с Конституцией Республики Казахстан и законами Республики </a:t>
            </a:r>
            <a:r>
              <a:rPr lang="ru-RU" sz="2000" dirty="0" smtClean="0"/>
              <a:t>Казахстан</a:t>
            </a:r>
            <a:endParaRPr lang="ru-RU" sz="2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6539106"/>
            <a:ext cx="319280" cy="319280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9" name="Прямоугольник 38"/>
          <p:cNvSpPr/>
          <p:nvPr/>
        </p:nvSpPr>
        <p:spPr>
          <a:xfrm>
            <a:off x="318755" y="653910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0" name="Прямоугольник 39"/>
          <p:cNvSpPr/>
          <p:nvPr/>
        </p:nvSpPr>
        <p:spPr>
          <a:xfrm>
            <a:off x="637860" y="6539106"/>
            <a:ext cx="319280" cy="319280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621982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2" name="Прямоугольник 41"/>
          <p:cNvSpPr/>
          <p:nvPr/>
        </p:nvSpPr>
        <p:spPr>
          <a:xfrm>
            <a:off x="318755" y="6219826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5" name="Прямоугольник 44"/>
          <p:cNvSpPr/>
          <p:nvPr/>
        </p:nvSpPr>
        <p:spPr>
          <a:xfrm>
            <a:off x="318640" y="5581266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6" name="Прямоугольник 45"/>
          <p:cNvSpPr/>
          <p:nvPr/>
        </p:nvSpPr>
        <p:spPr>
          <a:xfrm>
            <a:off x="637278" y="5900253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8" name="Прямоугольник 47"/>
          <p:cNvSpPr/>
          <p:nvPr/>
        </p:nvSpPr>
        <p:spPr>
          <a:xfrm>
            <a:off x="1275720" y="6539399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8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68109" y="3651759"/>
            <a:ext cx="29179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B87F2E"/>
                </a:solidFill>
              </a:rPr>
              <a:t>ЗАКОН</a:t>
            </a:r>
            <a:r>
              <a:rPr lang="ru-RU" sz="1400" dirty="0">
                <a:solidFill>
                  <a:srgbClr val="B87F2E"/>
                </a:solidFill>
              </a:rPr>
              <a:t> </a:t>
            </a:r>
            <a:r>
              <a:rPr lang="ru-RU" sz="1400" dirty="0"/>
              <a:t>– это нормативный правовой акт, который регулирует важнейшие общественные отношения, устанавливает основополагающие принципы и нормы, предусмотренные Конституцией Республики Казахстан</a:t>
            </a:r>
          </a:p>
          <a:p>
            <a:pPr indent="361950" algn="just"/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01011" y="3651759"/>
            <a:ext cx="30457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B87F2E"/>
                </a:solidFill>
              </a:rPr>
              <a:t>ЗАКОНОДАТЕЛЬНЫЙ АКТ </a:t>
            </a:r>
            <a:r>
              <a:rPr lang="ru-RU" sz="1400" dirty="0"/>
              <a:t>– закон, вносящий изменения и дополнения в Конституцию Республики Казахстан, конституционный закон, кодекс, консолидированный закон, закон, временное постановление Правительства Республики Казахстан, имеющее силу закона, постановление Парламента Республики Казахстан, постановления Сената и Мажилиса Парламента Республики Казахстан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67778" y="3653484"/>
            <a:ext cx="28190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B87F2E"/>
                </a:solidFill>
              </a:rPr>
              <a:t>ПОДЗАКОННЫЕ НОРМАТИВНЫЕ ПРАВОВЫЕ АКТЫ</a:t>
            </a:r>
            <a:r>
              <a:rPr lang="ru-RU" sz="1400" dirty="0"/>
              <a:t> – иные, не являющиеся законодательными актами, нормативные правовые акты, издаваемые на основе и (или) во исполнение и (или) для дальнейшей реализации законодательных и иных вышестоящих по иерархии нормативных правовых актов*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5401" y="1674120"/>
            <a:ext cx="1270319" cy="1546000"/>
            <a:chOff x="0" y="2139902"/>
            <a:chExt cx="1555615" cy="1838400"/>
          </a:xfrm>
        </p:grpSpPr>
        <p:sp>
          <p:nvSpPr>
            <p:cNvPr id="44" name="Google Shape;840;p31"/>
            <p:cNvSpPr/>
            <p:nvPr/>
          </p:nvSpPr>
          <p:spPr>
            <a:xfrm rot="5400000">
              <a:off x="879478" y="3497102"/>
              <a:ext cx="481200" cy="481200"/>
            </a:xfrm>
            <a:prstGeom prst="rtTriangle">
              <a:avLst/>
            </a:pr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41;p31"/>
            <p:cNvSpPr/>
            <p:nvPr/>
          </p:nvSpPr>
          <p:spPr>
            <a:xfrm>
              <a:off x="879478" y="2139902"/>
              <a:ext cx="481200" cy="481200"/>
            </a:xfrm>
            <a:prstGeom prst="rtTriangle">
              <a:avLst/>
            </a:prstGeom>
            <a:solidFill>
              <a:srgbClr val="E09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42;p31"/>
            <p:cNvSpPr/>
            <p:nvPr/>
          </p:nvSpPr>
          <p:spPr>
            <a:xfrm rot="5400000">
              <a:off x="-479456" y="2619358"/>
              <a:ext cx="1838400" cy="879488"/>
            </a:xfrm>
            <a:prstGeom prst="rect">
              <a:avLst/>
            </a:pr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43;p31"/>
            <p:cNvSpPr/>
            <p:nvPr/>
          </p:nvSpPr>
          <p:spPr>
            <a:xfrm rot="5400000">
              <a:off x="431815" y="2497202"/>
              <a:ext cx="1123800" cy="1123800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E0921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49;p31"/>
            <p:cNvSpPr/>
            <p:nvPr/>
          </p:nvSpPr>
          <p:spPr>
            <a:xfrm rot="5400000">
              <a:off x="555703" y="2621102"/>
              <a:ext cx="876000" cy="8760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FCBD2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10" y="2228070"/>
            <a:ext cx="438101" cy="438101"/>
          </a:xfrm>
          <a:prstGeom prst="rect">
            <a:avLst/>
          </a:prstGeom>
        </p:spPr>
      </p:pic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BD73E451-C728-42EB-9558-31C77FDE8C85}"/>
              </a:ext>
            </a:extLst>
          </p:cNvPr>
          <p:cNvSpPr/>
          <p:nvPr/>
        </p:nvSpPr>
        <p:spPr>
          <a:xfrm>
            <a:off x="5801184" y="6467743"/>
            <a:ext cx="346719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*Подпункты 4), 5), 7) статьи 1 Закона РК «О правовых актах»</a:t>
            </a:r>
          </a:p>
        </p:txBody>
      </p:sp>
    </p:spTree>
    <p:extLst>
      <p:ext uri="{BB962C8B-B14F-4D97-AF65-F5344CB8AC3E}">
        <p14:creationId xmlns:p14="http://schemas.microsoft.com/office/powerpoint/2010/main" val="252056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4" name="Прямоугольник 23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7" name="Прямоугольник 26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8" name="Прямоугольник 27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" name="Прямоугольник 1"/>
          <p:cNvSpPr/>
          <p:nvPr/>
        </p:nvSpPr>
        <p:spPr>
          <a:xfrm>
            <a:off x="3221694" y="193941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61 Конституции РК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2450" y="614854"/>
            <a:ext cx="8930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Парламент вправе издавать законы, </a:t>
            </a:r>
            <a:r>
              <a:rPr lang="ru-RU" dirty="0"/>
              <a:t>которые регулируют важнейшие общественные отношения, устанавливают основополагающие принципы и нормы, касающиеся</a:t>
            </a:r>
            <a:r>
              <a:rPr lang="ru-RU" sz="1500" dirty="0"/>
              <a:t>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212951" y="1262748"/>
            <a:ext cx="8151142" cy="47862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66164" y="1262748"/>
            <a:ext cx="732121" cy="4786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370970" y="1229001"/>
            <a:ext cx="7588292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правосубъектности</a:t>
            </a: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физических и юридических лиц, гражданских прав и свобод, обязательств и ответственности физических и юридических лиц;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212951" y="1783449"/>
            <a:ext cx="8151142" cy="43545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66164" y="1783449"/>
            <a:ext cx="732121" cy="435458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370970" y="1842688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режима собственности и иных вещных прав;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208762" y="2260981"/>
            <a:ext cx="8151142" cy="47862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61975" y="2260981"/>
            <a:ext cx="732121" cy="47862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366781" y="2243260"/>
            <a:ext cx="7588292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 организации и деятельности государственных органов и органов местного самоуправления, государственной и воинской службы;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208762" y="2781682"/>
            <a:ext cx="8151142" cy="406522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561975" y="2781682"/>
            <a:ext cx="732121" cy="40652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366781" y="2845166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налогообложения, установления сборов и других обязательных платежей;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208762" y="3230278"/>
            <a:ext cx="8151142" cy="4153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561975" y="3230278"/>
            <a:ext cx="732121" cy="4153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366781" y="3325895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республиканского бюджета;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208762" y="3687712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561975" y="3687712"/>
            <a:ext cx="732121" cy="406994"/>
          </a:xfrm>
          <a:prstGeom prst="rect">
            <a:avLst/>
          </a:prstGeom>
          <a:solidFill>
            <a:srgbClr val="FCB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366781" y="3742818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вопросов судоустройства и судопроизводства;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208762" y="4136780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561975" y="4136780"/>
            <a:ext cx="732121" cy="40699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1366781" y="4188628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образования, здравоохранения и социального обеспечения;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1208762" y="4585848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561975" y="4585848"/>
            <a:ext cx="732121" cy="406994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1366781" y="4634438"/>
            <a:ext cx="79204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приватизации предприятий и их имущества;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1208762" y="5034916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61975" y="5034916"/>
            <a:ext cx="732121" cy="406994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1366781" y="5086663"/>
            <a:ext cx="7920438" cy="2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охраны окружающей среды;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1208762" y="5501076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561975" y="5483984"/>
            <a:ext cx="732121" cy="406994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1366781" y="5532473"/>
            <a:ext cx="7920438" cy="2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административно-территориального устройства Республики;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1208762" y="5933052"/>
            <a:ext cx="8151142" cy="40699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561975" y="5933052"/>
            <a:ext cx="732121" cy="40699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1366781" y="5978283"/>
            <a:ext cx="7920438" cy="2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обеспечения обороны и безопасности государства.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66781" y="6434012"/>
            <a:ext cx="81254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Все иные отношения регулируются подзаконными актами.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9119615" y="1262748"/>
            <a:ext cx="254003" cy="4786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9119615" y="1783449"/>
            <a:ext cx="254003" cy="435458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9115426" y="2260981"/>
            <a:ext cx="254003" cy="47862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9115426" y="2781682"/>
            <a:ext cx="254003" cy="40652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9115426" y="3230278"/>
            <a:ext cx="254003" cy="4153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9115426" y="3687712"/>
            <a:ext cx="254003" cy="406994"/>
          </a:xfrm>
          <a:prstGeom prst="rect">
            <a:avLst/>
          </a:prstGeom>
          <a:solidFill>
            <a:srgbClr val="FCB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9115426" y="4136780"/>
            <a:ext cx="254003" cy="40699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9115426" y="4585848"/>
            <a:ext cx="254003" cy="406994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9115426" y="5034916"/>
            <a:ext cx="254003" cy="406994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9115426" y="5483984"/>
            <a:ext cx="254003" cy="406994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9115426" y="5933052"/>
            <a:ext cx="254003" cy="40699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6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3794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85;p16"/>
          <p:cNvSpPr/>
          <p:nvPr/>
        </p:nvSpPr>
        <p:spPr>
          <a:xfrm rot="5400000">
            <a:off x="744600" y="5560935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33" y="1"/>
                </a:moveTo>
                <a:cubicBezTo>
                  <a:pt x="28768" y="1"/>
                  <a:pt x="27613" y="515"/>
                  <a:pt x="26837" y="1496"/>
                </a:cubicBezTo>
                <a:lnTo>
                  <a:pt x="26349" y="2104"/>
                </a:lnTo>
                <a:cubicBezTo>
                  <a:pt x="25004" y="3806"/>
                  <a:pt x="25277" y="6283"/>
                  <a:pt x="26992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68" y="40394"/>
                  <a:pt x="26313" y="42109"/>
                </a:cubicBezTo>
                <a:lnTo>
                  <a:pt x="26790" y="42704"/>
                </a:lnTo>
                <a:cubicBezTo>
                  <a:pt x="27570" y="43690"/>
                  <a:pt x="28721" y="44204"/>
                  <a:pt x="29882" y="44204"/>
                </a:cubicBezTo>
                <a:cubicBezTo>
                  <a:pt x="30740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24" y="25571"/>
                  <a:pt x="55257" y="25178"/>
                </a:cubicBezTo>
                <a:cubicBezTo>
                  <a:pt x="56222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102" y="18046"/>
                </a:cubicBezTo>
                <a:lnTo>
                  <a:pt x="32374" y="854"/>
                </a:lnTo>
                <a:cubicBezTo>
                  <a:pt x="31652" y="279"/>
                  <a:pt x="30790" y="1"/>
                  <a:pt x="29933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340342"/>
            <a:ext cx="9905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СТАДИИ ЗАКОНОДАТЕЛЬНОГО ПРОЦЕССА</a:t>
            </a:r>
          </a:p>
        </p:txBody>
      </p:sp>
      <p:sp>
        <p:nvSpPr>
          <p:cNvPr id="72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Google Shape;85;p16"/>
          <p:cNvSpPr/>
          <p:nvPr/>
        </p:nvSpPr>
        <p:spPr>
          <a:xfrm rot="5400000">
            <a:off x="744601" y="4827719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33" y="1"/>
                </a:moveTo>
                <a:cubicBezTo>
                  <a:pt x="28768" y="1"/>
                  <a:pt x="27613" y="515"/>
                  <a:pt x="26837" y="1496"/>
                </a:cubicBezTo>
                <a:lnTo>
                  <a:pt x="26349" y="2104"/>
                </a:lnTo>
                <a:cubicBezTo>
                  <a:pt x="25004" y="3806"/>
                  <a:pt x="25277" y="6283"/>
                  <a:pt x="26992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68" y="40394"/>
                  <a:pt x="26313" y="42109"/>
                </a:cubicBezTo>
                <a:lnTo>
                  <a:pt x="26790" y="42704"/>
                </a:lnTo>
                <a:cubicBezTo>
                  <a:pt x="27570" y="43690"/>
                  <a:pt x="28721" y="44204"/>
                  <a:pt x="29882" y="44204"/>
                </a:cubicBezTo>
                <a:cubicBezTo>
                  <a:pt x="30740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24" y="25571"/>
                  <a:pt x="55257" y="25178"/>
                </a:cubicBezTo>
                <a:cubicBezTo>
                  <a:pt x="56222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102" y="18046"/>
                </a:cubicBezTo>
                <a:lnTo>
                  <a:pt x="32374" y="854"/>
                </a:lnTo>
                <a:cubicBezTo>
                  <a:pt x="31652" y="279"/>
                  <a:pt x="30790" y="1"/>
                  <a:pt x="29933" y="1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93;p16"/>
          <p:cNvSpPr/>
          <p:nvPr/>
        </p:nvSpPr>
        <p:spPr>
          <a:xfrm rot="5400000">
            <a:off x="744601" y="4083359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1" y="1"/>
                  <a:pt x="27607" y="515"/>
                  <a:pt x="26825" y="1496"/>
                </a:cubicBezTo>
                <a:lnTo>
                  <a:pt x="26349" y="2104"/>
                </a:lnTo>
                <a:cubicBezTo>
                  <a:pt x="24991" y="3806"/>
                  <a:pt x="25277" y="6283"/>
                  <a:pt x="26980" y="7640"/>
                </a:cubicBezTo>
                <a:lnTo>
                  <a:pt x="29289" y="9462"/>
                </a:lnTo>
                <a:lnTo>
                  <a:pt x="3881" y="9462"/>
                </a:lnTo>
                <a:cubicBezTo>
                  <a:pt x="1738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8" y="34810"/>
                  <a:pt x="3881" y="34810"/>
                </a:cubicBezTo>
                <a:lnTo>
                  <a:pt x="29170" y="34810"/>
                </a:lnTo>
                <a:lnTo>
                  <a:pt x="26956" y="36572"/>
                </a:lnTo>
                <a:cubicBezTo>
                  <a:pt x="25241" y="37918"/>
                  <a:pt x="24956" y="40394"/>
                  <a:pt x="26301" y="42109"/>
                </a:cubicBezTo>
                <a:lnTo>
                  <a:pt x="26789" y="42704"/>
                </a:lnTo>
                <a:cubicBezTo>
                  <a:pt x="27563" y="43690"/>
                  <a:pt x="28711" y="44204"/>
                  <a:pt x="29873" y="44204"/>
                </a:cubicBezTo>
                <a:cubicBezTo>
                  <a:pt x="30731" y="44204"/>
                  <a:pt x="31597" y="43923"/>
                  <a:pt x="32325" y="43347"/>
                </a:cubicBezTo>
                <a:lnTo>
                  <a:pt x="54078" y="26107"/>
                </a:lnTo>
                <a:cubicBezTo>
                  <a:pt x="54519" y="25880"/>
                  <a:pt x="54912" y="25571"/>
                  <a:pt x="55245" y="25178"/>
                </a:cubicBezTo>
                <a:cubicBezTo>
                  <a:pt x="56209" y="24392"/>
                  <a:pt x="56698" y="23237"/>
                  <a:pt x="56686" y="22070"/>
                </a:cubicBezTo>
                <a:cubicBezTo>
                  <a:pt x="56709" y="20915"/>
                  <a:pt x="56209" y="19761"/>
                  <a:pt x="55257" y="18975"/>
                </a:cubicBezTo>
                <a:cubicBezTo>
                  <a:pt x="54924" y="18582"/>
                  <a:pt x="54531" y="18272"/>
                  <a:pt x="54090" y="18046"/>
                </a:cubicBezTo>
                <a:lnTo>
                  <a:pt x="32361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00;p16"/>
          <p:cNvSpPr/>
          <p:nvPr/>
        </p:nvSpPr>
        <p:spPr>
          <a:xfrm rot="5400000">
            <a:off x="744593" y="3338999"/>
            <a:ext cx="932003" cy="726460"/>
          </a:xfrm>
          <a:custGeom>
            <a:avLst/>
            <a:gdLst/>
            <a:ahLst/>
            <a:cxnLst/>
            <a:rect l="l" t="t" r="r" b="b"/>
            <a:pathLst>
              <a:path w="56711" h="44204" extrusionOk="0">
                <a:moveTo>
                  <a:pt x="29934" y="1"/>
                </a:moveTo>
                <a:cubicBezTo>
                  <a:pt x="28768" y="1"/>
                  <a:pt x="27613" y="515"/>
                  <a:pt x="26837" y="1496"/>
                </a:cubicBezTo>
                <a:lnTo>
                  <a:pt x="26349" y="2104"/>
                </a:lnTo>
                <a:cubicBezTo>
                  <a:pt x="25004" y="3806"/>
                  <a:pt x="25278" y="6283"/>
                  <a:pt x="26992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1" y="11200"/>
                  <a:pt x="1" y="13343"/>
                </a:cubicBezTo>
                <a:lnTo>
                  <a:pt x="1" y="30929"/>
                </a:lnTo>
                <a:cubicBezTo>
                  <a:pt x="1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68" y="40394"/>
                  <a:pt x="26313" y="42109"/>
                </a:cubicBezTo>
                <a:lnTo>
                  <a:pt x="26790" y="42704"/>
                </a:lnTo>
                <a:cubicBezTo>
                  <a:pt x="27570" y="43690"/>
                  <a:pt x="28721" y="44204"/>
                  <a:pt x="29882" y="44204"/>
                </a:cubicBezTo>
                <a:cubicBezTo>
                  <a:pt x="30740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24" y="25571"/>
                  <a:pt x="55258" y="25178"/>
                </a:cubicBezTo>
                <a:cubicBezTo>
                  <a:pt x="56222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8" y="18975"/>
                </a:cubicBezTo>
                <a:cubicBezTo>
                  <a:pt x="54924" y="18582"/>
                  <a:pt x="54531" y="18272"/>
                  <a:pt x="54103" y="18046"/>
                </a:cubicBezTo>
                <a:lnTo>
                  <a:pt x="32374" y="854"/>
                </a:lnTo>
                <a:cubicBezTo>
                  <a:pt x="31652" y="279"/>
                  <a:pt x="30790" y="1"/>
                  <a:pt x="29934" y="1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09;p16"/>
          <p:cNvSpPr/>
          <p:nvPr/>
        </p:nvSpPr>
        <p:spPr>
          <a:xfrm rot="5400000">
            <a:off x="744601" y="2594640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1" y="1"/>
                  <a:pt x="27607" y="515"/>
                  <a:pt x="26825" y="1496"/>
                </a:cubicBezTo>
                <a:lnTo>
                  <a:pt x="26349" y="2104"/>
                </a:lnTo>
                <a:cubicBezTo>
                  <a:pt x="24991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2" y="34810"/>
                </a:lnTo>
                <a:lnTo>
                  <a:pt x="26956" y="36572"/>
                </a:lnTo>
                <a:cubicBezTo>
                  <a:pt x="25241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1" y="44204"/>
                  <a:pt x="29873" y="44204"/>
                </a:cubicBezTo>
                <a:cubicBezTo>
                  <a:pt x="30731" y="44204"/>
                  <a:pt x="31597" y="43923"/>
                  <a:pt x="32326" y="43347"/>
                </a:cubicBezTo>
                <a:lnTo>
                  <a:pt x="54078" y="26107"/>
                </a:lnTo>
                <a:cubicBezTo>
                  <a:pt x="54519" y="25880"/>
                  <a:pt x="54912" y="25571"/>
                  <a:pt x="55245" y="25178"/>
                </a:cubicBezTo>
                <a:cubicBezTo>
                  <a:pt x="56210" y="24392"/>
                  <a:pt x="56698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0" y="18046"/>
                </a:cubicBezTo>
                <a:lnTo>
                  <a:pt x="32361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7DB3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34;p16"/>
          <p:cNvSpPr/>
          <p:nvPr/>
        </p:nvSpPr>
        <p:spPr>
          <a:xfrm rot="5400000">
            <a:off x="744593" y="1850279"/>
            <a:ext cx="932003" cy="726460"/>
          </a:xfrm>
          <a:custGeom>
            <a:avLst/>
            <a:gdLst/>
            <a:ahLst/>
            <a:cxnLst/>
            <a:rect l="l" t="t" r="r" b="b"/>
            <a:pathLst>
              <a:path w="56711" h="44204" extrusionOk="0">
                <a:moveTo>
                  <a:pt x="29934" y="1"/>
                </a:moveTo>
                <a:cubicBezTo>
                  <a:pt x="28768" y="1"/>
                  <a:pt x="27613" y="515"/>
                  <a:pt x="26838" y="1496"/>
                </a:cubicBezTo>
                <a:lnTo>
                  <a:pt x="26349" y="2104"/>
                </a:lnTo>
                <a:cubicBezTo>
                  <a:pt x="25004" y="3806"/>
                  <a:pt x="25278" y="6283"/>
                  <a:pt x="26992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1" y="11200"/>
                  <a:pt x="1" y="13343"/>
                </a:cubicBezTo>
                <a:lnTo>
                  <a:pt x="1" y="30929"/>
                </a:lnTo>
                <a:cubicBezTo>
                  <a:pt x="1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7" y="36572"/>
                </a:lnTo>
                <a:cubicBezTo>
                  <a:pt x="25254" y="37918"/>
                  <a:pt x="24968" y="40394"/>
                  <a:pt x="26314" y="42109"/>
                </a:cubicBezTo>
                <a:lnTo>
                  <a:pt x="26790" y="42704"/>
                </a:lnTo>
                <a:cubicBezTo>
                  <a:pt x="27571" y="43690"/>
                  <a:pt x="28722" y="44204"/>
                  <a:pt x="29885" y="44204"/>
                </a:cubicBezTo>
                <a:cubicBezTo>
                  <a:pt x="30744" y="44204"/>
                  <a:pt x="31610" y="43923"/>
                  <a:pt x="32338" y="43347"/>
                </a:cubicBezTo>
                <a:lnTo>
                  <a:pt x="54091" y="26107"/>
                </a:lnTo>
                <a:cubicBezTo>
                  <a:pt x="54520" y="25880"/>
                  <a:pt x="54924" y="25571"/>
                  <a:pt x="55258" y="25178"/>
                </a:cubicBezTo>
                <a:cubicBezTo>
                  <a:pt x="56222" y="24392"/>
                  <a:pt x="56710" y="23237"/>
                  <a:pt x="56698" y="22070"/>
                </a:cubicBezTo>
                <a:cubicBezTo>
                  <a:pt x="56710" y="20915"/>
                  <a:pt x="56222" y="19761"/>
                  <a:pt x="55270" y="18975"/>
                </a:cubicBezTo>
                <a:cubicBezTo>
                  <a:pt x="54924" y="18582"/>
                  <a:pt x="54531" y="18272"/>
                  <a:pt x="54103" y="18046"/>
                </a:cubicBezTo>
                <a:lnTo>
                  <a:pt x="32374" y="854"/>
                </a:lnTo>
                <a:cubicBezTo>
                  <a:pt x="31653" y="279"/>
                  <a:pt x="30790" y="1"/>
                  <a:pt x="29934" y="1"/>
                </a:cubicBezTo>
                <a:close/>
              </a:path>
            </a:pathLst>
          </a:custGeom>
          <a:solidFill>
            <a:srgbClr val="B87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42;p16"/>
          <p:cNvSpPr/>
          <p:nvPr/>
        </p:nvSpPr>
        <p:spPr>
          <a:xfrm rot="5400000">
            <a:off x="744601" y="1105919"/>
            <a:ext cx="931987" cy="726460"/>
          </a:xfrm>
          <a:custGeom>
            <a:avLst/>
            <a:gdLst/>
            <a:ahLst/>
            <a:cxnLst/>
            <a:rect l="l" t="t" r="r" b="b"/>
            <a:pathLst>
              <a:path w="56710" h="44204" extrusionOk="0">
                <a:moveTo>
                  <a:pt x="29925" y="1"/>
                </a:moveTo>
                <a:cubicBezTo>
                  <a:pt x="28762" y="1"/>
                  <a:pt x="27608" y="515"/>
                  <a:pt x="26825" y="1496"/>
                </a:cubicBezTo>
                <a:lnTo>
                  <a:pt x="26349" y="2104"/>
                </a:lnTo>
                <a:cubicBezTo>
                  <a:pt x="24992" y="3806"/>
                  <a:pt x="25277" y="6283"/>
                  <a:pt x="26980" y="7640"/>
                </a:cubicBezTo>
                <a:lnTo>
                  <a:pt x="29290" y="9462"/>
                </a:lnTo>
                <a:lnTo>
                  <a:pt x="3882" y="9462"/>
                </a:lnTo>
                <a:cubicBezTo>
                  <a:pt x="1739" y="9462"/>
                  <a:pt x="0" y="11200"/>
                  <a:pt x="0" y="13343"/>
                </a:cubicBezTo>
                <a:lnTo>
                  <a:pt x="0" y="30929"/>
                </a:lnTo>
                <a:cubicBezTo>
                  <a:pt x="0" y="33072"/>
                  <a:pt x="1739" y="34810"/>
                  <a:pt x="3882" y="34810"/>
                </a:cubicBezTo>
                <a:lnTo>
                  <a:pt x="29183" y="34810"/>
                </a:lnTo>
                <a:lnTo>
                  <a:pt x="26956" y="36572"/>
                </a:lnTo>
                <a:cubicBezTo>
                  <a:pt x="25254" y="37918"/>
                  <a:pt x="24956" y="40394"/>
                  <a:pt x="26313" y="42109"/>
                </a:cubicBezTo>
                <a:lnTo>
                  <a:pt x="26789" y="42704"/>
                </a:lnTo>
                <a:cubicBezTo>
                  <a:pt x="27563" y="43690"/>
                  <a:pt x="28715" y="44204"/>
                  <a:pt x="29878" y="44204"/>
                </a:cubicBezTo>
                <a:cubicBezTo>
                  <a:pt x="30738" y="44204"/>
                  <a:pt x="31603" y="43923"/>
                  <a:pt x="32326" y="43347"/>
                </a:cubicBezTo>
                <a:lnTo>
                  <a:pt x="54091" y="26107"/>
                </a:lnTo>
                <a:cubicBezTo>
                  <a:pt x="54519" y="25880"/>
                  <a:pt x="54912" y="25571"/>
                  <a:pt x="55257" y="25178"/>
                </a:cubicBezTo>
                <a:cubicBezTo>
                  <a:pt x="56210" y="24392"/>
                  <a:pt x="56710" y="23237"/>
                  <a:pt x="56686" y="22070"/>
                </a:cubicBezTo>
                <a:cubicBezTo>
                  <a:pt x="56710" y="20915"/>
                  <a:pt x="56222" y="19761"/>
                  <a:pt x="55257" y="18975"/>
                </a:cubicBezTo>
                <a:cubicBezTo>
                  <a:pt x="54924" y="18582"/>
                  <a:pt x="54531" y="18272"/>
                  <a:pt x="54091" y="18046"/>
                </a:cubicBezTo>
                <a:lnTo>
                  <a:pt x="32362" y="854"/>
                </a:lnTo>
                <a:cubicBezTo>
                  <a:pt x="31640" y="279"/>
                  <a:pt x="30780" y="1"/>
                  <a:pt x="29925" y="1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4522" y="1168118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1687595" y="1175197"/>
            <a:ext cx="7588292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законопроекта;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1687595" y="1991442"/>
            <a:ext cx="7588292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законопроекта в Мажилис в порядке законодательной инициативы;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1044522" y="1973556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1687595" y="2730807"/>
            <a:ext cx="7588292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законопроекта в Мажилисе;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1044522" y="2712921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1687595" y="3470027"/>
            <a:ext cx="7588292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Принятие закона в Мажилисе;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1044522" y="3452141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687595" y="4228522"/>
            <a:ext cx="7588292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и одобрение закона в Сенате;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1044522" y="4210636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1687595" y="4967603"/>
            <a:ext cx="7588292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Подписание закона Президентом;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1044522" y="4949717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1687595" y="5716883"/>
            <a:ext cx="7588292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Опубликование закона.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1044522" y="5698997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18" name="Прямоугольник 117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19" name="Прямоугольник 118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0" name="Прямоугольник 119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1" name="Прямоугольник 120"/>
          <p:cNvSpPr/>
          <p:nvPr/>
        </p:nvSpPr>
        <p:spPr>
          <a:xfrm>
            <a:off x="8628300" y="318987"/>
            <a:ext cx="958537" cy="9585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535834"/>
            <a:ext cx="674202" cy="510451"/>
          </a:xfrm>
          <a:prstGeom prst="rect">
            <a:avLst/>
          </a:prstGeom>
        </p:spPr>
      </p:pic>
      <p:sp>
        <p:nvSpPr>
          <p:cNvPr id="123" name="Прямоугольник 122"/>
          <p:cNvSpPr/>
          <p:nvPr/>
        </p:nvSpPr>
        <p:spPr>
          <a:xfrm>
            <a:off x="9268314" y="1579614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4" name="Прямоугольник 123"/>
          <p:cNvSpPr/>
          <p:nvPr/>
        </p:nvSpPr>
        <p:spPr>
          <a:xfrm>
            <a:off x="9586837" y="1260041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</p:spTree>
    <p:extLst>
      <p:ext uri="{BB962C8B-B14F-4D97-AF65-F5344CB8AC3E}">
        <p14:creationId xmlns:p14="http://schemas.microsoft.com/office/powerpoint/2010/main" val="259515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750441" y="3226740"/>
            <a:ext cx="2391507" cy="570357"/>
            <a:chOff x="4951818" y="2881588"/>
            <a:chExt cx="2391507" cy="899104"/>
          </a:xfrm>
        </p:grpSpPr>
        <p:cxnSp>
          <p:nvCxnSpPr>
            <p:cNvPr id="5" name="Прямая со стрелкой 4"/>
            <p:cNvCxnSpPr/>
            <p:nvPr/>
          </p:nvCxnSpPr>
          <p:spPr>
            <a:xfrm flipH="1">
              <a:off x="4951818" y="2881588"/>
              <a:ext cx="1" cy="899104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>
              <a:off x="6072552" y="2881588"/>
              <a:ext cx="1270773" cy="828766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Прямоугольник 3"/>
          <p:cNvSpPr/>
          <p:nvPr/>
        </p:nvSpPr>
        <p:spPr>
          <a:xfrm>
            <a:off x="0" y="340342"/>
            <a:ext cx="9905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 ЗАКОНОДАТЕЛЬНОЙ ИНИЦИАТИВЫ</a:t>
            </a:r>
          </a:p>
        </p:txBody>
      </p:sp>
      <p:sp>
        <p:nvSpPr>
          <p:cNvPr id="72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56895" y="1009902"/>
            <a:ext cx="7523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>
                <a:solidFill>
                  <a:srgbClr val="B87F2E"/>
                </a:solidFill>
              </a:rPr>
              <a:t>ЗАКОНОДАТЕЛЬНОЙ ИНИЦИАТИВОЙ </a:t>
            </a:r>
            <a:r>
              <a:rPr lang="ru-RU" dirty="0"/>
              <a:t>является официальное внесение субъектом права законодательной инициативы текста проекта закона или иного законодательного акта Парламента, обязательного к рассмотрению Парламентом*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371881" y="2647672"/>
            <a:ext cx="5108331" cy="61104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dirty="0"/>
              <a:t>ПРАВО ЗАКОНОДАТЕЛЬНОЙ ИНИЦИАТИВЫ ПРИНАДЛЕЖИТ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29" name="Прямоугольник 28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0" name="Прямоугольник 29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1" name="Прямоугольник 30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2" name="Прямоугольник 31"/>
          <p:cNvSpPr/>
          <p:nvPr/>
        </p:nvSpPr>
        <p:spPr>
          <a:xfrm>
            <a:off x="8628300" y="318987"/>
            <a:ext cx="958537" cy="9585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535834"/>
            <a:ext cx="674202" cy="510451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0" y="6539106"/>
            <a:ext cx="319280" cy="319280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6" name="Прямоугольник 35"/>
          <p:cNvSpPr/>
          <p:nvPr/>
        </p:nvSpPr>
        <p:spPr>
          <a:xfrm>
            <a:off x="318755" y="653910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7" name="Прямоугольник 36"/>
          <p:cNvSpPr/>
          <p:nvPr/>
        </p:nvSpPr>
        <p:spPr>
          <a:xfrm>
            <a:off x="637860" y="6539106"/>
            <a:ext cx="319280" cy="319280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6219826"/>
            <a:ext cx="319280" cy="319280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9" name="Прямоугольник 38"/>
          <p:cNvSpPr/>
          <p:nvPr/>
        </p:nvSpPr>
        <p:spPr>
          <a:xfrm>
            <a:off x="318755" y="6219826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0" name="Прямоугольник 39"/>
          <p:cNvSpPr/>
          <p:nvPr/>
        </p:nvSpPr>
        <p:spPr>
          <a:xfrm>
            <a:off x="318640" y="5581266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1" name="Прямоугольник 40"/>
          <p:cNvSpPr/>
          <p:nvPr/>
        </p:nvSpPr>
        <p:spPr>
          <a:xfrm>
            <a:off x="637278" y="5900253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43" name="Прямоугольник 42"/>
          <p:cNvSpPr/>
          <p:nvPr/>
        </p:nvSpPr>
        <p:spPr>
          <a:xfrm>
            <a:off x="1275720" y="6539399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95" y="2539919"/>
            <a:ext cx="765044" cy="76504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10165" y="3413937"/>
            <a:ext cx="1908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Статья 61</a:t>
            </a:r>
          </a:p>
          <a:p>
            <a:pPr algn="ctr"/>
            <a:r>
              <a:rPr lang="ru-RU" b="1" dirty="0"/>
              <a:t>Конституции РК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7046779" y="3752477"/>
            <a:ext cx="948534" cy="948534"/>
            <a:chOff x="4508323" y="3804175"/>
            <a:chExt cx="863075" cy="863075"/>
          </a:xfrm>
        </p:grpSpPr>
        <p:pic>
          <p:nvPicPr>
            <p:cNvPr id="49" name="Рисунок 4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8323" y="3804175"/>
              <a:ext cx="863075" cy="863075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4569867" y="3858871"/>
              <a:ext cx="749479" cy="749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6683096" y="4703425"/>
            <a:ext cx="17969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и реализуется </a:t>
            </a:r>
          </a:p>
          <a:p>
            <a:pPr algn="ctr"/>
            <a:r>
              <a:rPr lang="ru-RU" b="1" dirty="0"/>
              <a:t>исключительно </a:t>
            </a:r>
          </a:p>
          <a:p>
            <a:pPr algn="ctr"/>
            <a:r>
              <a:rPr lang="ru-RU" b="1" dirty="0"/>
              <a:t>в Мажилисе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94229" y="4649181"/>
            <a:ext cx="213181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/>
              <a:t>Президенту;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/>
              <a:t>Депутатам </a:t>
            </a:r>
            <a:br>
              <a:rPr lang="ru-RU" b="1" dirty="0"/>
            </a:br>
            <a:r>
              <a:rPr lang="ru-RU" b="1" dirty="0"/>
              <a:t>Парламента;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/>
              <a:t>Правительству.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4394948" y="3860686"/>
            <a:ext cx="710986" cy="809074"/>
            <a:chOff x="7423825" y="3918690"/>
            <a:chExt cx="691476" cy="786873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3825" y="4014087"/>
              <a:ext cx="691476" cy="691476"/>
            </a:xfrm>
            <a:prstGeom prst="rect">
              <a:avLst/>
            </a:prstGeom>
          </p:spPr>
        </p:pic>
        <p:sp>
          <p:nvSpPr>
            <p:cNvPr id="13" name="Равнобедренный треугольник 12"/>
            <p:cNvSpPr/>
            <p:nvPr/>
          </p:nvSpPr>
          <p:spPr>
            <a:xfrm>
              <a:off x="7512050" y="3918690"/>
              <a:ext cx="501650" cy="137632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BD73E451-C728-42EB-9558-31C77FDE8C85}"/>
              </a:ext>
            </a:extLst>
          </p:cNvPr>
          <p:cNvSpPr/>
          <p:nvPr/>
        </p:nvSpPr>
        <p:spPr>
          <a:xfrm>
            <a:off x="3579302" y="6474888"/>
            <a:ext cx="580209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 Пункт 1 статьи 15 Конституционного Закона РК «О Парламенте Республики Казахстан и статусе его депутатов»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2783563" y="2953192"/>
            <a:ext cx="451693" cy="618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11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18" name="Прямоугольник 117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19" name="Прямоугольник 118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0" name="Прямоугольник 119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1" name="Прямоугольник 120"/>
          <p:cNvSpPr/>
          <p:nvPr/>
        </p:nvSpPr>
        <p:spPr>
          <a:xfrm>
            <a:off x="8628300" y="318987"/>
            <a:ext cx="958537" cy="9585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535834"/>
            <a:ext cx="674202" cy="510451"/>
          </a:xfrm>
          <a:prstGeom prst="rect">
            <a:avLst/>
          </a:prstGeom>
        </p:spPr>
      </p:pic>
      <p:sp>
        <p:nvSpPr>
          <p:cNvPr id="123" name="Прямоугольник 122"/>
          <p:cNvSpPr/>
          <p:nvPr/>
        </p:nvSpPr>
        <p:spPr>
          <a:xfrm>
            <a:off x="9268314" y="1579614"/>
            <a:ext cx="319280" cy="319280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24" name="Прямоугольник 123"/>
          <p:cNvSpPr/>
          <p:nvPr/>
        </p:nvSpPr>
        <p:spPr>
          <a:xfrm>
            <a:off x="9586837" y="1260041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33" name="Google Shape;1705;p73"/>
          <p:cNvSpPr/>
          <p:nvPr/>
        </p:nvSpPr>
        <p:spPr>
          <a:xfrm>
            <a:off x="1480064" y="3901786"/>
            <a:ext cx="2304577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35" name="Google Shape;1705;p73"/>
          <p:cNvSpPr/>
          <p:nvPr/>
        </p:nvSpPr>
        <p:spPr>
          <a:xfrm>
            <a:off x="1472498" y="3519395"/>
            <a:ext cx="3776509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36" name="Google Shape;382;p40"/>
          <p:cNvSpPr txBox="1">
            <a:spLocks/>
          </p:cNvSpPr>
          <p:nvPr/>
        </p:nvSpPr>
        <p:spPr>
          <a:xfrm>
            <a:off x="1208185" y="897900"/>
            <a:ext cx="7524812" cy="7815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2400" b="1" dirty="0">
                <a:solidFill>
                  <a:schemeClr val="tx1"/>
                </a:solidFill>
                <a:latin typeface="+mn-lt"/>
              </a:rPr>
              <a:t>Законодательная инициатива депутатов реализуется через выявление общественных интересов</a:t>
            </a:r>
          </a:p>
        </p:txBody>
      </p:sp>
      <p:sp>
        <p:nvSpPr>
          <p:cNvPr id="37" name="Google Shape;1705;p73"/>
          <p:cNvSpPr/>
          <p:nvPr/>
        </p:nvSpPr>
        <p:spPr>
          <a:xfrm>
            <a:off x="1480063" y="2758887"/>
            <a:ext cx="4740711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38" name="Google Shape;1705;p73"/>
          <p:cNvSpPr/>
          <p:nvPr/>
        </p:nvSpPr>
        <p:spPr>
          <a:xfrm>
            <a:off x="1480064" y="3139505"/>
            <a:ext cx="2921774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39" name="Google Shape;1705;p73"/>
          <p:cNvSpPr/>
          <p:nvPr/>
        </p:nvSpPr>
        <p:spPr>
          <a:xfrm>
            <a:off x="1480064" y="4276666"/>
            <a:ext cx="5193297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40" name="Google Shape;1705;p73"/>
          <p:cNvSpPr/>
          <p:nvPr/>
        </p:nvSpPr>
        <p:spPr>
          <a:xfrm>
            <a:off x="1472498" y="4692550"/>
            <a:ext cx="5384378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41" name="Google Shape;1705;p73"/>
          <p:cNvSpPr/>
          <p:nvPr/>
        </p:nvSpPr>
        <p:spPr>
          <a:xfrm>
            <a:off x="1446623" y="5073604"/>
            <a:ext cx="4013824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43" name="Google Shape;382;p40"/>
          <p:cNvSpPr txBox="1">
            <a:spLocks/>
          </p:cNvSpPr>
          <p:nvPr/>
        </p:nvSpPr>
        <p:spPr>
          <a:xfrm>
            <a:off x="1451860" y="3926416"/>
            <a:ext cx="2280029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Обращения граждан</a:t>
            </a:r>
          </a:p>
        </p:txBody>
      </p:sp>
      <p:sp>
        <p:nvSpPr>
          <p:cNvPr id="44" name="Google Shape;1705;p73"/>
          <p:cNvSpPr/>
          <p:nvPr/>
        </p:nvSpPr>
        <p:spPr>
          <a:xfrm>
            <a:off x="1446623" y="5442861"/>
            <a:ext cx="4745375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45" name="Google Shape;382;p40"/>
          <p:cNvSpPr txBox="1">
            <a:spLocks/>
          </p:cNvSpPr>
          <p:nvPr/>
        </p:nvSpPr>
        <p:spPr>
          <a:xfrm>
            <a:off x="1482010" y="3141515"/>
            <a:ext cx="2584991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dirty="0">
                <a:solidFill>
                  <a:schemeClr val="tx1"/>
                </a:solidFill>
                <a:latin typeface="+mn-lt"/>
              </a:rPr>
              <a:t>Встречи с избирателями</a:t>
            </a:r>
            <a:endParaRPr lang="kk-KZ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" name="Google Shape;382;p40"/>
          <p:cNvSpPr txBox="1">
            <a:spLocks/>
          </p:cNvSpPr>
          <p:nvPr/>
        </p:nvSpPr>
        <p:spPr>
          <a:xfrm>
            <a:off x="1446121" y="2774024"/>
            <a:ext cx="4719500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Публичные выступления руководства страны</a:t>
            </a:r>
          </a:p>
        </p:txBody>
      </p:sp>
      <p:sp>
        <p:nvSpPr>
          <p:cNvPr id="48" name="Google Shape;382;p40"/>
          <p:cNvSpPr txBox="1">
            <a:spLocks/>
          </p:cNvSpPr>
          <p:nvPr/>
        </p:nvSpPr>
        <p:spPr>
          <a:xfrm>
            <a:off x="1500820" y="3543760"/>
            <a:ext cx="3592547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Открытый диалог и Открытые НПА</a:t>
            </a:r>
          </a:p>
        </p:txBody>
      </p:sp>
      <p:sp>
        <p:nvSpPr>
          <p:cNvPr id="49" name="Google Shape;382;p40"/>
          <p:cNvSpPr txBox="1">
            <a:spLocks/>
          </p:cNvSpPr>
          <p:nvPr/>
        </p:nvSpPr>
        <p:spPr>
          <a:xfrm>
            <a:off x="1514749" y="4697491"/>
            <a:ext cx="4609121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dirty="0">
                <a:solidFill>
                  <a:schemeClr val="tx1"/>
                </a:solidFill>
                <a:latin typeface="+mn-lt"/>
              </a:rPr>
              <a:t>Документы государственного  планирования</a:t>
            </a:r>
            <a:endParaRPr lang="kk-KZ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Google Shape;382;p40"/>
          <p:cNvSpPr txBox="1">
            <a:spLocks/>
          </p:cNvSpPr>
          <p:nvPr/>
        </p:nvSpPr>
        <p:spPr>
          <a:xfrm>
            <a:off x="1501275" y="5086301"/>
            <a:ext cx="3370569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Кризисные ситуации в обществе</a:t>
            </a:r>
          </a:p>
        </p:txBody>
      </p:sp>
      <p:sp>
        <p:nvSpPr>
          <p:cNvPr id="52" name="Google Shape;382;p40"/>
          <p:cNvSpPr txBox="1">
            <a:spLocks/>
          </p:cNvSpPr>
          <p:nvPr/>
        </p:nvSpPr>
        <p:spPr>
          <a:xfrm>
            <a:off x="1472498" y="5465560"/>
            <a:ext cx="3945548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Международные процессы и события</a:t>
            </a:r>
          </a:p>
        </p:txBody>
      </p:sp>
      <p:sp>
        <p:nvSpPr>
          <p:cNvPr id="53" name="Google Shape;382;p40"/>
          <p:cNvSpPr txBox="1">
            <a:spLocks/>
          </p:cNvSpPr>
          <p:nvPr/>
        </p:nvSpPr>
        <p:spPr>
          <a:xfrm>
            <a:off x="1474899" y="4296805"/>
            <a:ext cx="5075619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Мониторинг соц. эконом. и общ. полит. ситуации</a:t>
            </a:r>
          </a:p>
        </p:txBody>
      </p:sp>
      <p:grpSp>
        <p:nvGrpSpPr>
          <p:cNvPr id="54" name="Google Shape;13160;p104"/>
          <p:cNvGrpSpPr/>
          <p:nvPr/>
        </p:nvGrpSpPr>
        <p:grpSpPr>
          <a:xfrm>
            <a:off x="7427242" y="3446672"/>
            <a:ext cx="874797" cy="1059800"/>
            <a:chOff x="3567553" y="1499912"/>
            <a:chExt cx="320022" cy="359778"/>
          </a:xfrm>
          <a:solidFill>
            <a:srgbClr val="0098F6"/>
          </a:solidFill>
        </p:grpSpPr>
        <p:sp>
          <p:nvSpPr>
            <p:cNvPr id="55" name="Google Shape;13161;p104"/>
            <p:cNvSpPr/>
            <p:nvPr/>
          </p:nvSpPr>
          <p:spPr>
            <a:xfrm>
              <a:off x="3567553" y="1502933"/>
              <a:ext cx="263218" cy="356757"/>
            </a:xfrm>
            <a:custGeom>
              <a:avLst/>
              <a:gdLst/>
              <a:ahLst/>
              <a:cxnLst/>
              <a:rect l="l" t="t" r="r" b="b"/>
              <a:pathLst>
                <a:path w="8276" h="11217" extrusionOk="0">
                  <a:moveTo>
                    <a:pt x="1738" y="0"/>
                  </a:moveTo>
                  <a:cubicBezTo>
                    <a:pt x="1718" y="0"/>
                    <a:pt x="1698" y="4"/>
                    <a:pt x="1679" y="12"/>
                  </a:cubicBezTo>
                  <a:cubicBezTo>
                    <a:pt x="1227" y="179"/>
                    <a:pt x="905" y="632"/>
                    <a:pt x="905" y="1120"/>
                  </a:cubicBezTo>
                  <a:lnTo>
                    <a:pt x="905" y="8275"/>
                  </a:lnTo>
                  <a:lnTo>
                    <a:pt x="167" y="8275"/>
                  </a:lnTo>
                  <a:cubicBezTo>
                    <a:pt x="72" y="8275"/>
                    <a:pt x="1" y="8359"/>
                    <a:pt x="1" y="8442"/>
                  </a:cubicBezTo>
                  <a:lnTo>
                    <a:pt x="1" y="10145"/>
                  </a:lnTo>
                  <a:cubicBezTo>
                    <a:pt x="1" y="10716"/>
                    <a:pt x="477" y="11216"/>
                    <a:pt x="1072" y="11216"/>
                  </a:cubicBezTo>
                  <a:lnTo>
                    <a:pt x="7156" y="11216"/>
                  </a:lnTo>
                  <a:cubicBezTo>
                    <a:pt x="7775" y="11216"/>
                    <a:pt x="8275" y="10716"/>
                    <a:pt x="8275" y="10097"/>
                  </a:cubicBezTo>
                  <a:lnTo>
                    <a:pt x="8275" y="4930"/>
                  </a:lnTo>
                  <a:cubicBezTo>
                    <a:pt x="8252" y="4835"/>
                    <a:pt x="8168" y="4751"/>
                    <a:pt x="8073" y="4751"/>
                  </a:cubicBezTo>
                  <a:cubicBezTo>
                    <a:pt x="7978" y="4751"/>
                    <a:pt x="7906" y="4835"/>
                    <a:pt x="7906" y="4918"/>
                  </a:cubicBezTo>
                  <a:lnTo>
                    <a:pt x="7906" y="10085"/>
                  </a:lnTo>
                  <a:cubicBezTo>
                    <a:pt x="7906" y="10514"/>
                    <a:pt x="7561" y="10859"/>
                    <a:pt x="7132" y="10859"/>
                  </a:cubicBezTo>
                  <a:lnTo>
                    <a:pt x="7061" y="10859"/>
                  </a:lnTo>
                  <a:cubicBezTo>
                    <a:pt x="6680" y="10811"/>
                    <a:pt x="6406" y="10502"/>
                    <a:pt x="6406" y="10133"/>
                  </a:cubicBezTo>
                  <a:lnTo>
                    <a:pt x="6406" y="9609"/>
                  </a:lnTo>
                  <a:cubicBezTo>
                    <a:pt x="6406" y="9514"/>
                    <a:pt x="6323" y="9442"/>
                    <a:pt x="6239" y="9442"/>
                  </a:cubicBezTo>
                  <a:cubicBezTo>
                    <a:pt x="6144" y="9442"/>
                    <a:pt x="6073" y="9514"/>
                    <a:pt x="6073" y="9609"/>
                  </a:cubicBezTo>
                  <a:lnTo>
                    <a:pt x="6073" y="10133"/>
                  </a:lnTo>
                  <a:cubicBezTo>
                    <a:pt x="6073" y="10407"/>
                    <a:pt x="6180" y="10680"/>
                    <a:pt x="6370" y="10871"/>
                  </a:cubicBezTo>
                  <a:cubicBezTo>
                    <a:pt x="3459" y="10871"/>
                    <a:pt x="2120" y="10874"/>
                    <a:pt x="1492" y="10874"/>
                  </a:cubicBezTo>
                  <a:cubicBezTo>
                    <a:pt x="864" y="10874"/>
                    <a:pt x="947" y="10871"/>
                    <a:pt x="882" y="10859"/>
                  </a:cubicBezTo>
                  <a:cubicBezTo>
                    <a:pt x="548" y="10788"/>
                    <a:pt x="298" y="10490"/>
                    <a:pt x="298" y="10145"/>
                  </a:cubicBezTo>
                  <a:lnTo>
                    <a:pt x="298" y="8609"/>
                  </a:lnTo>
                  <a:lnTo>
                    <a:pt x="6073" y="8609"/>
                  </a:lnTo>
                  <a:lnTo>
                    <a:pt x="6073" y="8954"/>
                  </a:lnTo>
                  <a:cubicBezTo>
                    <a:pt x="6073" y="9037"/>
                    <a:pt x="6144" y="9121"/>
                    <a:pt x="6239" y="9121"/>
                  </a:cubicBezTo>
                  <a:cubicBezTo>
                    <a:pt x="6323" y="9121"/>
                    <a:pt x="6406" y="9037"/>
                    <a:pt x="6406" y="8954"/>
                  </a:cubicBezTo>
                  <a:lnTo>
                    <a:pt x="6406" y="8442"/>
                  </a:lnTo>
                  <a:cubicBezTo>
                    <a:pt x="6406" y="8359"/>
                    <a:pt x="6323" y="8275"/>
                    <a:pt x="6239" y="8275"/>
                  </a:cubicBezTo>
                  <a:lnTo>
                    <a:pt x="1227" y="8275"/>
                  </a:lnTo>
                  <a:lnTo>
                    <a:pt x="1227" y="1120"/>
                  </a:lnTo>
                  <a:cubicBezTo>
                    <a:pt x="1227" y="763"/>
                    <a:pt x="1441" y="441"/>
                    <a:pt x="1786" y="322"/>
                  </a:cubicBezTo>
                  <a:cubicBezTo>
                    <a:pt x="1882" y="286"/>
                    <a:pt x="1917" y="179"/>
                    <a:pt x="1894" y="108"/>
                  </a:cubicBezTo>
                  <a:cubicBezTo>
                    <a:pt x="1866" y="44"/>
                    <a:pt x="1803" y="0"/>
                    <a:pt x="1738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162;p104"/>
            <p:cNvSpPr/>
            <p:nvPr/>
          </p:nvSpPr>
          <p:spPr>
            <a:xfrm>
              <a:off x="3638001" y="1499912"/>
              <a:ext cx="249574" cy="142773"/>
            </a:xfrm>
            <a:custGeom>
              <a:avLst/>
              <a:gdLst/>
              <a:ahLst/>
              <a:cxnLst/>
              <a:rect l="l" t="t" r="r" b="b"/>
              <a:pathLst>
                <a:path w="7847" h="4489" extrusionOk="0">
                  <a:moveTo>
                    <a:pt x="6787" y="322"/>
                  </a:moveTo>
                  <a:cubicBezTo>
                    <a:pt x="7191" y="322"/>
                    <a:pt x="7537" y="655"/>
                    <a:pt x="7537" y="1072"/>
                  </a:cubicBezTo>
                  <a:lnTo>
                    <a:pt x="7525" y="2608"/>
                  </a:lnTo>
                  <a:lnTo>
                    <a:pt x="6037" y="2608"/>
                  </a:lnTo>
                  <a:lnTo>
                    <a:pt x="6037" y="1417"/>
                  </a:lnTo>
                  <a:lnTo>
                    <a:pt x="6037" y="1072"/>
                  </a:lnTo>
                  <a:cubicBezTo>
                    <a:pt x="6037" y="643"/>
                    <a:pt x="6370" y="322"/>
                    <a:pt x="6775" y="322"/>
                  </a:cubicBezTo>
                  <a:close/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83" y="322"/>
                    <a:pt x="167" y="322"/>
                  </a:cubicBezTo>
                  <a:lnTo>
                    <a:pt x="5989" y="322"/>
                  </a:lnTo>
                  <a:cubicBezTo>
                    <a:pt x="5894" y="417"/>
                    <a:pt x="5810" y="548"/>
                    <a:pt x="5763" y="667"/>
                  </a:cubicBezTo>
                  <a:cubicBezTo>
                    <a:pt x="5715" y="798"/>
                    <a:pt x="5691" y="917"/>
                    <a:pt x="5691" y="1060"/>
                  </a:cubicBezTo>
                  <a:lnTo>
                    <a:pt x="5691" y="1393"/>
                  </a:lnTo>
                  <a:lnTo>
                    <a:pt x="5691" y="4334"/>
                  </a:lnTo>
                  <a:cubicBezTo>
                    <a:pt x="5691" y="4418"/>
                    <a:pt x="5763" y="4489"/>
                    <a:pt x="5858" y="4489"/>
                  </a:cubicBezTo>
                  <a:cubicBezTo>
                    <a:pt x="5941" y="4489"/>
                    <a:pt x="6013" y="4418"/>
                    <a:pt x="6013" y="4334"/>
                  </a:cubicBezTo>
                  <a:lnTo>
                    <a:pt x="6013" y="2929"/>
                  </a:lnTo>
                  <a:lnTo>
                    <a:pt x="7668" y="2929"/>
                  </a:lnTo>
                  <a:cubicBezTo>
                    <a:pt x="7763" y="2929"/>
                    <a:pt x="7834" y="2858"/>
                    <a:pt x="7834" y="2763"/>
                  </a:cubicBezTo>
                  <a:lnTo>
                    <a:pt x="7834" y="1072"/>
                  </a:lnTo>
                  <a:cubicBezTo>
                    <a:pt x="7846" y="488"/>
                    <a:pt x="7370" y="0"/>
                    <a:pt x="6775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163;p104"/>
            <p:cNvSpPr/>
            <p:nvPr/>
          </p:nvSpPr>
          <p:spPr>
            <a:xfrm>
              <a:off x="3641786" y="1594563"/>
              <a:ext cx="141659" cy="10273"/>
            </a:xfrm>
            <a:custGeom>
              <a:avLst/>
              <a:gdLst/>
              <a:ahLst/>
              <a:cxnLst/>
              <a:rect l="l" t="t" r="r" b="b"/>
              <a:pathLst>
                <a:path w="4454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1"/>
                    <a:pt x="4453" y="168"/>
                  </a:cubicBezTo>
                  <a:cubicBezTo>
                    <a:pt x="4453" y="72"/>
                    <a:pt x="4382" y="1"/>
                    <a:pt x="4286" y="1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164;p104"/>
            <p:cNvSpPr/>
            <p:nvPr/>
          </p:nvSpPr>
          <p:spPr>
            <a:xfrm>
              <a:off x="3641786" y="1638136"/>
              <a:ext cx="141659" cy="10241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165;p104"/>
            <p:cNvSpPr/>
            <p:nvPr/>
          </p:nvSpPr>
          <p:spPr>
            <a:xfrm>
              <a:off x="3641786" y="1682059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166;p104"/>
            <p:cNvSpPr/>
            <p:nvPr/>
          </p:nvSpPr>
          <p:spPr>
            <a:xfrm>
              <a:off x="3641786" y="1725600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1705;p73"/>
          <p:cNvSpPr/>
          <p:nvPr/>
        </p:nvSpPr>
        <p:spPr>
          <a:xfrm>
            <a:off x="1446623" y="5830540"/>
            <a:ext cx="2404802" cy="337195"/>
          </a:xfrm>
          <a:prstGeom prst="roundRect">
            <a:avLst>
              <a:gd name="adj" fmla="val 16667"/>
            </a:avLst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114300" dist="66675" dir="6660000" algn="bl" rotWithShape="0">
              <a:schemeClr val="accent1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2"/>
              </a:solidFill>
              <a:ea typeface="Asap"/>
              <a:cs typeface="Asap"/>
              <a:sym typeface="Asap"/>
            </a:endParaRPr>
          </a:p>
        </p:txBody>
      </p:sp>
      <p:sp>
        <p:nvSpPr>
          <p:cNvPr id="67" name="Google Shape;382;p40"/>
          <p:cNvSpPr txBox="1">
            <a:spLocks/>
          </p:cNvSpPr>
          <p:nvPr/>
        </p:nvSpPr>
        <p:spPr>
          <a:xfrm>
            <a:off x="1501275" y="5847790"/>
            <a:ext cx="1987456" cy="374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kk-KZ" sz="1800" dirty="0">
                <a:solidFill>
                  <a:schemeClr val="tx1"/>
                </a:solidFill>
                <a:latin typeface="+mn-lt"/>
              </a:rPr>
              <a:t>и иные источники</a:t>
            </a:r>
          </a:p>
        </p:txBody>
      </p:sp>
      <p:sp>
        <p:nvSpPr>
          <p:cNvPr id="68" name="Google Shape;382;p40"/>
          <p:cNvSpPr txBox="1">
            <a:spLocks/>
          </p:cNvSpPr>
          <p:nvPr/>
        </p:nvSpPr>
        <p:spPr>
          <a:xfrm>
            <a:off x="1446121" y="1867593"/>
            <a:ext cx="7091209" cy="7815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kk-KZ" sz="2000" dirty="0">
                <a:solidFill>
                  <a:schemeClr val="tx1"/>
                </a:solidFill>
                <a:latin typeface="+mn-lt"/>
              </a:rPr>
              <a:t>Правотворческий почин или нормотворческая потребность выявляется через следующие 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411451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33724" y="208609"/>
            <a:ext cx="4970561" cy="369332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ЗАКОНОПРОЕКТА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Google Shape;1327;p42"/>
          <p:cNvSpPr/>
          <p:nvPr/>
        </p:nvSpPr>
        <p:spPr>
          <a:xfrm>
            <a:off x="978151" y="719917"/>
            <a:ext cx="7472975" cy="4467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328;p42"/>
          <p:cNvSpPr/>
          <p:nvPr/>
        </p:nvSpPr>
        <p:spPr>
          <a:xfrm>
            <a:off x="1115525" y="767182"/>
            <a:ext cx="221953" cy="352116"/>
          </a:xfrm>
          <a:custGeom>
            <a:avLst/>
            <a:gdLst/>
            <a:ahLst/>
            <a:cxnLst/>
            <a:rect l="l" t="t" r="r" b="b"/>
            <a:pathLst>
              <a:path w="21968" h="34851" extrusionOk="0">
                <a:moveTo>
                  <a:pt x="1" y="1"/>
                </a:moveTo>
                <a:lnTo>
                  <a:pt x="1" y="34850"/>
                </a:lnTo>
                <a:lnTo>
                  <a:pt x="11907" y="34850"/>
                </a:lnTo>
                <a:lnTo>
                  <a:pt x="21968" y="17432"/>
                </a:lnTo>
                <a:lnTo>
                  <a:pt x="11907" y="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329;p42"/>
          <p:cNvSpPr/>
          <p:nvPr/>
        </p:nvSpPr>
        <p:spPr>
          <a:xfrm>
            <a:off x="670337" y="661091"/>
            <a:ext cx="489968" cy="564310"/>
          </a:xfrm>
          <a:custGeom>
            <a:avLst/>
            <a:gdLst/>
            <a:ahLst/>
            <a:cxnLst/>
            <a:rect l="l" t="t" r="r" b="b"/>
            <a:pathLst>
              <a:path w="48495" h="55853" extrusionOk="0">
                <a:moveTo>
                  <a:pt x="16300" y="0"/>
                </a:moveTo>
                <a:cubicBezTo>
                  <a:pt x="16169" y="0"/>
                  <a:pt x="16050" y="72"/>
                  <a:pt x="15979" y="191"/>
                </a:cubicBezTo>
                <a:lnTo>
                  <a:pt x="72" y="27742"/>
                </a:lnTo>
                <a:cubicBezTo>
                  <a:pt x="1" y="27849"/>
                  <a:pt x="1" y="28004"/>
                  <a:pt x="72" y="28123"/>
                </a:cubicBezTo>
                <a:lnTo>
                  <a:pt x="15979" y="55662"/>
                </a:lnTo>
                <a:cubicBezTo>
                  <a:pt x="16050" y="55781"/>
                  <a:pt x="16169" y="55853"/>
                  <a:pt x="16300" y="55853"/>
                </a:cubicBezTo>
                <a:lnTo>
                  <a:pt x="48114" y="55853"/>
                </a:lnTo>
                <a:cubicBezTo>
                  <a:pt x="48316" y="55853"/>
                  <a:pt x="48495" y="55686"/>
                  <a:pt x="48495" y="55472"/>
                </a:cubicBezTo>
                <a:cubicBezTo>
                  <a:pt x="48495" y="55257"/>
                  <a:pt x="48316" y="55091"/>
                  <a:pt x="48114" y="55091"/>
                </a:cubicBezTo>
                <a:lnTo>
                  <a:pt x="16526" y="55091"/>
                </a:lnTo>
                <a:lnTo>
                  <a:pt x="846" y="27933"/>
                </a:lnTo>
                <a:lnTo>
                  <a:pt x="16526" y="762"/>
                </a:lnTo>
                <a:lnTo>
                  <a:pt x="48114" y="762"/>
                </a:lnTo>
                <a:cubicBezTo>
                  <a:pt x="48316" y="762"/>
                  <a:pt x="48495" y="596"/>
                  <a:pt x="48495" y="381"/>
                </a:cubicBezTo>
                <a:cubicBezTo>
                  <a:pt x="48495" y="179"/>
                  <a:pt x="48316" y="0"/>
                  <a:pt x="48114" y="0"/>
                </a:cubicBez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330;p42"/>
          <p:cNvSpPr/>
          <p:nvPr/>
        </p:nvSpPr>
        <p:spPr>
          <a:xfrm>
            <a:off x="737815" y="719910"/>
            <a:ext cx="515833" cy="446665"/>
          </a:xfrm>
          <a:custGeom>
            <a:avLst/>
            <a:gdLst/>
            <a:ahLst/>
            <a:cxnLst/>
            <a:rect l="l" t="t" r="r" b="b"/>
            <a:pathLst>
              <a:path w="51055" h="44209" extrusionOk="0">
                <a:moveTo>
                  <a:pt x="12764" y="1"/>
                </a:moveTo>
                <a:lnTo>
                  <a:pt x="1" y="22111"/>
                </a:lnTo>
                <a:lnTo>
                  <a:pt x="12764" y="44208"/>
                </a:lnTo>
                <a:lnTo>
                  <a:pt x="38291" y="44208"/>
                </a:lnTo>
                <a:lnTo>
                  <a:pt x="51055" y="22111"/>
                </a:lnTo>
                <a:lnTo>
                  <a:pt x="38291" y="1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Fira Sans Extra Condensed Medium"/>
              </a:rPr>
              <a:t>I</a:t>
            </a:r>
            <a:endParaRPr sz="25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16271" y="764905"/>
            <a:ext cx="50000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законопроекта Правительством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416271" y="141999"/>
            <a:ext cx="1517453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4816" y="1233461"/>
            <a:ext cx="950377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/>
              <a:t>Правительство готовит законопроекты в соответствии с </a:t>
            </a:r>
            <a:r>
              <a:rPr lang="en-US" sz="1500" dirty="0"/>
              <a:t> </a:t>
            </a:r>
            <a:r>
              <a:rPr lang="ru-RU" sz="1500" dirty="0"/>
              <a:t>Правилами законотворческой работы Правительства РК*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34815" y="1481992"/>
            <a:ext cx="92520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/>
              <a:t>Законотворческая работа Правительства осуществляется центральными исполнительными органами, </a:t>
            </a:r>
            <a:endParaRPr lang="en-US" sz="1500" b="1" dirty="0"/>
          </a:p>
          <a:p>
            <a:pPr algn="ctr"/>
            <a:r>
              <a:rPr lang="ru-RU" sz="1500" b="1" dirty="0"/>
              <a:t>а также иными госорганами по согласованию с ними и включает этапы: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908654" y="2080947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61867" y="2080947"/>
            <a:ext cx="732121" cy="4864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66673" y="2082109"/>
            <a:ext cx="359325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консультативного документа, его обсуждение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08654" y="2614616"/>
            <a:ext cx="3968029" cy="48061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61867" y="2614616"/>
            <a:ext cx="732121" cy="480617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66673" y="2612311"/>
            <a:ext cx="359325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консультативного документа на интернет-портале открытых НПА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04465" y="3158171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57678" y="3158171"/>
            <a:ext cx="732121" cy="48640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62485" y="3146171"/>
            <a:ext cx="3210578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консультативного документа в Министерство юстиции РК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904465" y="3701726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7678" y="3701726"/>
            <a:ext cx="732121" cy="486407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062484" y="3703667"/>
            <a:ext cx="3597439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Рассмотрение консультативного документа на заседании МВК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904465" y="4246185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57678" y="4246185"/>
            <a:ext cx="732121" cy="4864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062484" y="4245090"/>
            <a:ext cx="3702947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рабочей группы по разработке проекта закона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904465" y="4786513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7678" y="4786513"/>
            <a:ext cx="732121" cy="486407"/>
          </a:xfrm>
          <a:prstGeom prst="rect">
            <a:avLst/>
          </a:prstGeom>
          <a:solidFill>
            <a:srgbClr val="FCB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062484" y="4885580"/>
            <a:ext cx="3702947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проекта закона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904465" y="5331306"/>
            <a:ext cx="3968029" cy="48122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257678" y="5331306"/>
            <a:ext cx="732121" cy="4812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062484" y="5326841"/>
            <a:ext cx="3597439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анализа регуляторного воздействия (АРВ)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903322" y="5865112"/>
            <a:ext cx="3968029" cy="90039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256535" y="5865112"/>
            <a:ext cx="732121" cy="900398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1061341" y="5860647"/>
            <a:ext cx="381001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проекта закона на интернет-портале открытых НПА, получения заключений научных экспертиз</a:t>
            </a: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(за исключением лингвистической экспертизы),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общественных советов, экспертных советов и НПП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5716657" y="2080947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5069870" y="2080947"/>
            <a:ext cx="732121" cy="4864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5874676" y="2188987"/>
            <a:ext cx="3593250" cy="276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публичных слушаний 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5716657" y="2614616"/>
            <a:ext cx="3968029" cy="840761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5069870" y="2614616"/>
            <a:ext cx="732121" cy="84076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5874676" y="2675394"/>
            <a:ext cx="37121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проекта закона </a:t>
            </a:r>
            <a:b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заинтересованными государственными органами и организациями 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5712468" y="3516155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5065681" y="3516155"/>
            <a:ext cx="732121" cy="486407"/>
          </a:xfrm>
          <a:prstGeom prst="rect">
            <a:avLst/>
          </a:prstGeom>
          <a:solidFill>
            <a:srgbClr val="7DB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5870488" y="3504155"/>
            <a:ext cx="3716348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проекта закона на интернет-портале открытых НПА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5712468" y="4059710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5065681" y="4059710"/>
            <a:ext cx="732121" cy="486407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5870487" y="4061651"/>
            <a:ext cx="3597439" cy="479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проекта закона в Аппарат Правительства РК и его рассмотрение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5712468" y="4604169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5065681" y="4604169"/>
            <a:ext cx="732121" cy="4864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5870487" y="4603074"/>
            <a:ext cx="3702947" cy="479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проекта закона с Администрацией Президента РК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5712468" y="5144497"/>
            <a:ext cx="3968029" cy="486407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5065681" y="5144497"/>
            <a:ext cx="732121" cy="486407"/>
          </a:xfrm>
          <a:prstGeom prst="rect">
            <a:avLst/>
          </a:prstGeom>
          <a:solidFill>
            <a:srgbClr val="FCB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5870487" y="5239394"/>
            <a:ext cx="381001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научной лингвистической экспертизы 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5712468" y="5689290"/>
            <a:ext cx="3968029" cy="48122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5065681" y="5689290"/>
            <a:ext cx="732121" cy="4812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5870487" y="5684825"/>
            <a:ext cx="3597439" cy="479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проекта закона в Мажилис Парламента РК</a:t>
            </a:r>
          </a:p>
        </p:txBody>
      </p:sp>
      <p:sp>
        <p:nvSpPr>
          <p:cNvPr id="116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BD73E451-C728-42EB-9558-31C77FDE8C85}"/>
              </a:ext>
            </a:extLst>
          </p:cNvPr>
          <p:cNvSpPr/>
          <p:nvPr/>
        </p:nvSpPr>
        <p:spPr>
          <a:xfrm>
            <a:off x="5029370" y="6474888"/>
            <a:ext cx="44869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*Постановление Правительства Республики Казахстан от 29 декабря 2016 года № 907</a:t>
            </a:r>
          </a:p>
        </p:txBody>
      </p:sp>
    </p:spTree>
    <p:extLst>
      <p:ext uri="{BB962C8B-B14F-4D97-AF65-F5344CB8AC3E}">
        <p14:creationId xmlns:p14="http://schemas.microsoft.com/office/powerpoint/2010/main" val="274739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552658" y="4898418"/>
            <a:ext cx="6914298" cy="111365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Google Shape;1327;p42"/>
          <p:cNvSpPr/>
          <p:nvPr/>
        </p:nvSpPr>
        <p:spPr>
          <a:xfrm>
            <a:off x="978151" y="198937"/>
            <a:ext cx="7472975" cy="446737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328;p42"/>
          <p:cNvSpPr/>
          <p:nvPr/>
        </p:nvSpPr>
        <p:spPr>
          <a:xfrm>
            <a:off x="1115525" y="246202"/>
            <a:ext cx="221953" cy="352116"/>
          </a:xfrm>
          <a:custGeom>
            <a:avLst/>
            <a:gdLst/>
            <a:ahLst/>
            <a:cxnLst/>
            <a:rect l="l" t="t" r="r" b="b"/>
            <a:pathLst>
              <a:path w="21968" h="34851" extrusionOk="0">
                <a:moveTo>
                  <a:pt x="1" y="1"/>
                </a:moveTo>
                <a:lnTo>
                  <a:pt x="1" y="34850"/>
                </a:lnTo>
                <a:lnTo>
                  <a:pt x="11907" y="34850"/>
                </a:lnTo>
                <a:lnTo>
                  <a:pt x="21968" y="17432"/>
                </a:lnTo>
                <a:lnTo>
                  <a:pt x="11907" y="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329;p42"/>
          <p:cNvSpPr/>
          <p:nvPr/>
        </p:nvSpPr>
        <p:spPr>
          <a:xfrm>
            <a:off x="670337" y="140111"/>
            <a:ext cx="489968" cy="564310"/>
          </a:xfrm>
          <a:custGeom>
            <a:avLst/>
            <a:gdLst/>
            <a:ahLst/>
            <a:cxnLst/>
            <a:rect l="l" t="t" r="r" b="b"/>
            <a:pathLst>
              <a:path w="48495" h="55853" extrusionOk="0">
                <a:moveTo>
                  <a:pt x="16300" y="0"/>
                </a:moveTo>
                <a:cubicBezTo>
                  <a:pt x="16169" y="0"/>
                  <a:pt x="16050" y="72"/>
                  <a:pt x="15979" y="191"/>
                </a:cubicBezTo>
                <a:lnTo>
                  <a:pt x="72" y="27742"/>
                </a:lnTo>
                <a:cubicBezTo>
                  <a:pt x="1" y="27849"/>
                  <a:pt x="1" y="28004"/>
                  <a:pt x="72" y="28123"/>
                </a:cubicBezTo>
                <a:lnTo>
                  <a:pt x="15979" y="55662"/>
                </a:lnTo>
                <a:cubicBezTo>
                  <a:pt x="16050" y="55781"/>
                  <a:pt x="16169" y="55853"/>
                  <a:pt x="16300" y="55853"/>
                </a:cubicBezTo>
                <a:lnTo>
                  <a:pt x="48114" y="55853"/>
                </a:lnTo>
                <a:cubicBezTo>
                  <a:pt x="48316" y="55853"/>
                  <a:pt x="48495" y="55686"/>
                  <a:pt x="48495" y="55472"/>
                </a:cubicBezTo>
                <a:cubicBezTo>
                  <a:pt x="48495" y="55257"/>
                  <a:pt x="48316" y="55091"/>
                  <a:pt x="48114" y="55091"/>
                </a:cubicBezTo>
                <a:lnTo>
                  <a:pt x="16526" y="55091"/>
                </a:lnTo>
                <a:lnTo>
                  <a:pt x="846" y="27933"/>
                </a:lnTo>
                <a:lnTo>
                  <a:pt x="16526" y="762"/>
                </a:lnTo>
                <a:lnTo>
                  <a:pt x="48114" y="762"/>
                </a:lnTo>
                <a:cubicBezTo>
                  <a:pt x="48316" y="762"/>
                  <a:pt x="48495" y="596"/>
                  <a:pt x="48495" y="381"/>
                </a:cubicBezTo>
                <a:cubicBezTo>
                  <a:pt x="48495" y="179"/>
                  <a:pt x="48316" y="0"/>
                  <a:pt x="48114" y="0"/>
                </a:cubicBez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330;p42"/>
          <p:cNvSpPr/>
          <p:nvPr/>
        </p:nvSpPr>
        <p:spPr>
          <a:xfrm>
            <a:off x="737815" y="198930"/>
            <a:ext cx="515833" cy="446665"/>
          </a:xfrm>
          <a:custGeom>
            <a:avLst/>
            <a:gdLst/>
            <a:ahLst/>
            <a:cxnLst/>
            <a:rect l="l" t="t" r="r" b="b"/>
            <a:pathLst>
              <a:path w="51055" h="44209" extrusionOk="0">
                <a:moveTo>
                  <a:pt x="12764" y="1"/>
                </a:moveTo>
                <a:lnTo>
                  <a:pt x="1" y="22111"/>
                </a:lnTo>
                <a:lnTo>
                  <a:pt x="12764" y="44208"/>
                </a:lnTo>
                <a:lnTo>
                  <a:pt x="38291" y="44208"/>
                </a:lnTo>
                <a:lnTo>
                  <a:pt x="51055" y="22111"/>
                </a:lnTo>
                <a:lnTo>
                  <a:pt x="38291" y="1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Fira Sans Extra Condensed Medium"/>
              </a:rPr>
              <a:t>I</a:t>
            </a:r>
            <a:endParaRPr sz="25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16271" y="243925"/>
            <a:ext cx="56861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законопроекта депутатом Парламента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820008" y="763240"/>
            <a:ext cx="6631118" cy="323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1500" dirty="0"/>
              <a:t>Разработка законопроекта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253648" y="722886"/>
            <a:ext cx="566360" cy="4038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20008" y="1193095"/>
            <a:ext cx="6631118" cy="323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1500" b="1" dirty="0"/>
              <a:t>Научная экспертиза*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536828" y="1420818"/>
            <a:ext cx="1826" cy="2583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536828" y="1679201"/>
            <a:ext cx="70299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58240" y="2018869"/>
            <a:ext cx="2174631" cy="292388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ПРАВОВАЯ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821627" y="2018868"/>
            <a:ext cx="2245778" cy="292388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ЛИНГВИСТИЧЕСКАЯ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156161" y="2018867"/>
            <a:ext cx="2330769" cy="292388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АНТИКОРРУПЦИОННАЯ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571029" y="2018867"/>
            <a:ext cx="1890347" cy="292388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ЭКОНОМИЧЕСКАЯ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974125" y="1679201"/>
            <a:ext cx="0" cy="3165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403733" y="1679201"/>
            <a:ext cx="0" cy="3165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8566753" y="1679201"/>
            <a:ext cx="0" cy="3165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740878" y="1679201"/>
            <a:ext cx="0" cy="3165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oogle Shape;1310;p61"/>
          <p:cNvSpPr txBox="1">
            <a:spLocks/>
          </p:cNvSpPr>
          <p:nvPr/>
        </p:nvSpPr>
        <p:spPr>
          <a:xfrm>
            <a:off x="974385" y="2786811"/>
            <a:ext cx="3516972" cy="586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Министерство юстиции</a:t>
            </a:r>
          </a:p>
          <a:p>
            <a:r>
              <a:rPr lang="ru-RU" sz="1100" dirty="0">
                <a:solidFill>
                  <a:schemeClr val="tx1"/>
                </a:solidFill>
                <a:latin typeface="+mn-lt"/>
              </a:rPr>
              <a:t>(Институт Законодательства и правовой информации Республики Казахстан)</a:t>
            </a:r>
          </a:p>
        </p:txBody>
      </p:sp>
      <p:sp>
        <p:nvSpPr>
          <p:cNvPr id="42" name="Google Shape;1310;p61"/>
          <p:cNvSpPr txBox="1">
            <a:spLocks/>
          </p:cNvSpPr>
          <p:nvPr/>
        </p:nvSpPr>
        <p:spPr>
          <a:xfrm>
            <a:off x="5135567" y="2111321"/>
            <a:ext cx="2330769" cy="1139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Агентство РК </a:t>
            </a:r>
          </a:p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по противодействию </a:t>
            </a:r>
            <a:r>
              <a:rPr lang="ru-RU" sz="1100" b="1" dirty="0" smtClean="0">
                <a:solidFill>
                  <a:schemeClr val="tx1"/>
                </a:solidFill>
                <a:latin typeface="+mn-lt"/>
              </a:rPr>
              <a:t>коррупции</a:t>
            </a:r>
            <a:endParaRPr lang="ru-RU" sz="11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Google Shape;1310;p61"/>
          <p:cNvSpPr txBox="1">
            <a:spLocks/>
          </p:cNvSpPr>
          <p:nvPr/>
        </p:nvSpPr>
        <p:spPr>
          <a:xfrm>
            <a:off x="7571029" y="2781539"/>
            <a:ext cx="1890347" cy="615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sap"/>
              <a:buNone/>
              <a:defRPr sz="30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Министерство </a:t>
            </a:r>
          </a:p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национальной </a:t>
            </a:r>
          </a:p>
          <a:p>
            <a:r>
              <a:rPr lang="ru-RU" sz="1100" b="1" dirty="0">
                <a:solidFill>
                  <a:schemeClr val="tx1"/>
                </a:solidFill>
                <a:latin typeface="+mn-lt"/>
              </a:rPr>
              <a:t>экономики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5110375" y="2572987"/>
            <a:ext cx="2420515" cy="1331319"/>
            <a:chOff x="5110375" y="2853639"/>
            <a:chExt cx="2420515" cy="1647624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5110375" y="2853639"/>
              <a:ext cx="0" cy="164762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7530890" y="2853639"/>
              <a:ext cx="0" cy="164762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Прямоугольник 49"/>
          <p:cNvSpPr/>
          <p:nvPr/>
        </p:nvSpPr>
        <p:spPr>
          <a:xfrm>
            <a:off x="558240" y="2372807"/>
            <a:ext cx="8903135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HelveticaNeueCyr" panose="02000503040000020004" pitchFamily="2" charset="-52"/>
              </a:rPr>
              <a:t>Организаторы проведения научной экспертизы: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58240" y="3918125"/>
            <a:ext cx="890313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1500" dirty="0"/>
              <a:t>По проектам нормативных правовых актов, вносимых на рассмотрение Парламента Республики Казахстан, проведение научной экспертизы </a:t>
            </a:r>
            <a:r>
              <a:rPr lang="ru-RU" sz="1500" b="1" dirty="0"/>
              <a:t>в зависимости от регулируемых ими общественных отношений обязательно  (статья 30 Закона РК «О правовых актах»)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403733" y="6369315"/>
            <a:ext cx="31831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*Глава 6 Закона РК «О правовых актах»</a:t>
            </a:r>
          </a:p>
          <a:p>
            <a:r>
              <a:rPr lang="ru-RU" sz="900" dirty="0">
                <a:solidFill>
                  <a:srgbClr val="353738"/>
                </a:solidFill>
              </a:rPr>
              <a:t>** Пункт 6 статья 61 Конституции Республики Казахстан</a:t>
            </a:r>
          </a:p>
          <a:p>
            <a:endParaRPr lang="ru-RU" sz="900" dirty="0">
              <a:solidFill>
                <a:srgbClr val="353738"/>
              </a:solidFill>
            </a:endParaRPr>
          </a:p>
        </p:txBody>
      </p:sp>
      <p:sp>
        <p:nvSpPr>
          <p:cNvPr id="53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36503" y="4934856"/>
            <a:ext cx="55775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Проекты законов, предусматривающие сокращение государственных доходов или увеличение государственных расходов, могут быть внесены лишь </a:t>
            </a:r>
            <a:r>
              <a:rPr lang="ru-RU" sz="1600" b="1" dirty="0"/>
              <a:t>при наличии положительного заключения Правительства Республики** </a:t>
            </a:r>
            <a:endParaRPr lang="ru-RU" sz="1600" dirty="0"/>
          </a:p>
        </p:txBody>
      </p:sp>
      <p:pic>
        <p:nvPicPr>
          <p:cNvPr id="44" name="Google Shape;1311;p61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70" t="4863" r="22041"/>
          <a:stretch/>
        </p:blipFill>
        <p:spPr>
          <a:xfrm>
            <a:off x="8023085" y="4828424"/>
            <a:ext cx="1210430" cy="12536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2" name="Прямоугольник 21"/>
          <p:cNvSpPr/>
          <p:nvPr/>
        </p:nvSpPr>
        <p:spPr>
          <a:xfrm>
            <a:off x="1253648" y="1152741"/>
            <a:ext cx="566360" cy="4038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69478" y="5222614"/>
            <a:ext cx="566360" cy="4038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ru-RU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8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39615" y="1047480"/>
            <a:ext cx="9147222" cy="62425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67254" y="207069"/>
            <a:ext cx="6678656" cy="584775"/>
          </a:xfrm>
          <a:prstGeom prst="rect">
            <a:avLst/>
          </a:prstGeom>
          <a:solidFill>
            <a:srgbClr val="EAD1AC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ВНЕСЕНИЕ ЗАКОНОПРОЕКТА В МАЖИЛИС В ПОРЯДКЕ ЗАКОНОДАТЕЛЬНОЙ ИНИЦИАТИВЫ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49737" y="0"/>
            <a:ext cx="318987" cy="318987"/>
          </a:xfrm>
          <a:prstGeom prst="rect">
            <a:avLst/>
          </a:prstGeom>
          <a:solidFill>
            <a:srgbClr val="8F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7" name="Прямоугольник 6"/>
          <p:cNvSpPr/>
          <p:nvPr/>
        </p:nvSpPr>
        <p:spPr>
          <a:xfrm>
            <a:off x="9268374" y="0"/>
            <a:ext cx="318987" cy="318987"/>
          </a:xfrm>
          <a:prstGeom prst="rect">
            <a:avLst/>
          </a:prstGeom>
          <a:solidFill>
            <a:srgbClr val="65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8" name="Прямоугольник 7"/>
          <p:cNvSpPr/>
          <p:nvPr/>
        </p:nvSpPr>
        <p:spPr>
          <a:xfrm>
            <a:off x="9587012" y="0"/>
            <a:ext cx="318987" cy="318987"/>
          </a:xfrm>
          <a:prstGeom prst="rect">
            <a:avLst/>
          </a:prstGeom>
          <a:solidFill>
            <a:srgbClr val="AB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9" name="Прямоугольник 8"/>
          <p:cNvSpPr/>
          <p:nvPr/>
        </p:nvSpPr>
        <p:spPr>
          <a:xfrm>
            <a:off x="9587012" y="318987"/>
            <a:ext cx="318987" cy="318987"/>
          </a:xfrm>
          <a:prstGeom prst="rect">
            <a:avLst/>
          </a:prstGeom>
          <a:solidFill>
            <a:srgbClr val="007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sp>
        <p:nvSpPr>
          <p:cNvPr id="10" name="Прямоугольник 9"/>
          <p:cNvSpPr/>
          <p:nvPr/>
        </p:nvSpPr>
        <p:spPr>
          <a:xfrm>
            <a:off x="8628300" y="318988"/>
            <a:ext cx="958537" cy="847588"/>
          </a:xfrm>
          <a:prstGeom prst="rect">
            <a:avLst/>
          </a:prstGeom>
          <a:solidFill>
            <a:srgbClr val="009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984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547" y="465497"/>
            <a:ext cx="674202" cy="51045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99888" y="1078656"/>
            <a:ext cx="75097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Проект закона на бумажных и электронных носителях вносится в Мажилис </a:t>
            </a:r>
            <a:r>
              <a:rPr lang="ru-RU" sz="1500" b="1" dirty="0">
                <a:solidFill>
                  <a:srgbClr val="B87F2E"/>
                </a:solidFill>
              </a:rPr>
              <a:t>на казахском и русском языках</a:t>
            </a:r>
            <a:r>
              <a:rPr lang="ru-RU" sz="1500" b="1" dirty="0">
                <a:solidFill>
                  <a:srgbClr val="7D5FFE"/>
                </a:solidFill>
              </a:rPr>
              <a:t> </a:t>
            </a:r>
            <a:r>
              <a:rPr lang="ru-RU" sz="1500" dirty="0"/>
              <a:t>с необходимыми приложениями (материалами по законопроекту)*: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60584" y="1851588"/>
            <a:ext cx="8426253" cy="4964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dirty="0">
                <a:solidFill>
                  <a:schemeClr val="tx1"/>
                </a:solidFill>
              </a:rPr>
              <a:t>Постановление Правительства или </a:t>
            </a:r>
            <a:r>
              <a:rPr lang="ru-RU" sz="1500" b="1" dirty="0">
                <a:solidFill>
                  <a:schemeClr val="tx1"/>
                </a:solidFill>
              </a:rPr>
              <a:t>Представление  если проект закона инициирован депутатом (депутатами);</a:t>
            </a:r>
            <a:endParaRPr lang="ru-RU" sz="1500" dirty="0">
              <a:solidFill>
                <a:schemeClr val="tx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9" y="1909735"/>
            <a:ext cx="380166" cy="380166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719143" y="1671730"/>
            <a:ext cx="0" cy="435668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19143" y="2139355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160584" y="2406195"/>
            <a:ext cx="8426253" cy="4964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b="1" dirty="0">
                <a:solidFill>
                  <a:schemeClr val="tx1"/>
                </a:solidFill>
              </a:rPr>
              <a:t>Приложения, </a:t>
            </a:r>
            <a:r>
              <a:rPr lang="ru-RU" sz="1500" dirty="0">
                <a:solidFill>
                  <a:schemeClr val="tx1"/>
                </a:solidFill>
              </a:rPr>
              <a:t>предусмотренные пунктом 2 статьи 29 Закона РК «О правовых актах»;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9" y="2464342"/>
            <a:ext cx="380166" cy="380166"/>
          </a:xfrm>
          <a:prstGeom prst="rect">
            <a:avLst/>
          </a:prstGeom>
        </p:spPr>
      </p:pic>
      <p:cxnSp>
        <p:nvCxnSpPr>
          <p:cNvPr id="26" name="Прямая соединительная линия 25"/>
          <p:cNvCxnSpPr/>
          <p:nvPr/>
        </p:nvCxnSpPr>
        <p:spPr>
          <a:xfrm>
            <a:off x="719143" y="2693962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160584" y="2956213"/>
            <a:ext cx="8426253" cy="867861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b="1" dirty="0">
                <a:solidFill>
                  <a:schemeClr val="tx1"/>
                </a:solidFill>
              </a:rPr>
              <a:t>Документы и материалы, </a:t>
            </a:r>
            <a:r>
              <a:rPr lang="ru-RU" sz="1500" dirty="0">
                <a:solidFill>
                  <a:schemeClr val="tx1"/>
                </a:solidFill>
              </a:rPr>
              <a:t>предусмотренные Бюджетным кодексом РК – по проекту закона о республиканском бюджете или об уточнении республиканского бюджета, </a:t>
            </a:r>
            <a:r>
              <a:rPr lang="ru-RU" sz="1500" u="sng" dirty="0">
                <a:solidFill>
                  <a:schemeClr val="tx1"/>
                </a:solidFill>
              </a:rPr>
              <a:t>инициируемому Правительством РК;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9" y="3236214"/>
            <a:ext cx="380166" cy="380166"/>
          </a:xfrm>
          <a:prstGeom prst="rect">
            <a:avLst/>
          </a:prstGeom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719143" y="3386703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160584" y="3885374"/>
            <a:ext cx="8426253" cy="881228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b="1" dirty="0">
                <a:solidFill>
                  <a:schemeClr val="tx1"/>
                </a:solidFill>
              </a:rPr>
              <a:t>Документы и материалы, </a:t>
            </a:r>
            <a:r>
              <a:rPr lang="ru-RU" sz="1500" dirty="0">
                <a:solidFill>
                  <a:schemeClr val="tx1"/>
                </a:solidFill>
              </a:rPr>
              <a:t>предусмотренные пунктом 6 статьи 5 Закона РК «О международных договорах Республики Казахстан» – </a:t>
            </a:r>
            <a:r>
              <a:rPr lang="ru-RU" sz="1500" u="sng" dirty="0">
                <a:solidFill>
                  <a:schemeClr val="tx1"/>
                </a:solidFill>
              </a:rPr>
              <a:t>по проекту закона о ратификации или денонсации международного договора;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9" y="4107611"/>
            <a:ext cx="380166" cy="380166"/>
          </a:xfrm>
          <a:prstGeom prst="rect">
            <a:avLst/>
          </a:prstGeom>
        </p:spPr>
      </p:pic>
      <p:cxnSp>
        <p:nvCxnSpPr>
          <p:cNvPr id="32" name="Прямая соединительная линия 31"/>
          <p:cNvCxnSpPr/>
          <p:nvPr/>
        </p:nvCxnSpPr>
        <p:spPr>
          <a:xfrm>
            <a:off x="719143" y="4337231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160583" y="4825551"/>
            <a:ext cx="8426253" cy="856152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b="1" dirty="0">
                <a:solidFill>
                  <a:schemeClr val="tx1"/>
                </a:solidFill>
              </a:rPr>
              <a:t>Положительное заключение Правительства </a:t>
            </a:r>
            <a:r>
              <a:rPr lang="ru-RU" sz="1500" dirty="0">
                <a:solidFill>
                  <a:schemeClr val="tx1"/>
                </a:solidFill>
              </a:rPr>
              <a:t>по проекту закона, инициируемому депутатом (депутатами) и предусматривающему сокращение государственных доходов или увеличение государственных расходов;</a:t>
            </a: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8" y="5055157"/>
            <a:ext cx="380166" cy="380166"/>
          </a:xfrm>
          <a:prstGeom prst="rect">
            <a:avLst/>
          </a:prstGeom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719142" y="5284777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160583" y="5740652"/>
            <a:ext cx="8426253" cy="496460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lvl="1" algn="just"/>
            <a:r>
              <a:rPr lang="ru-RU" sz="1500" b="1" dirty="0">
                <a:solidFill>
                  <a:schemeClr val="tx1"/>
                </a:solidFill>
              </a:rPr>
              <a:t>Заключение независимой экспертизы </a:t>
            </a:r>
            <a:r>
              <a:rPr lang="ru-RU" sz="1500" dirty="0">
                <a:solidFill>
                  <a:schemeClr val="tx1"/>
                </a:solidFill>
              </a:rPr>
              <a:t>(при наличии).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58" y="5798799"/>
            <a:ext cx="380166" cy="380166"/>
          </a:xfrm>
          <a:prstGeom prst="rect">
            <a:avLst/>
          </a:prstGeom>
        </p:spPr>
      </p:pic>
      <p:cxnSp>
        <p:nvCxnSpPr>
          <p:cNvPr id="38" name="Прямая соединительная линия 37"/>
          <p:cNvCxnSpPr/>
          <p:nvPr/>
        </p:nvCxnSpPr>
        <p:spPr>
          <a:xfrm>
            <a:off x="719142" y="6028419"/>
            <a:ext cx="4414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Номер слайда 56"/>
          <p:cNvSpPr>
            <a:spLocks noGrp="1"/>
          </p:cNvSpPr>
          <p:nvPr>
            <p:ph type="sldNum" sz="quarter" idx="12"/>
          </p:nvPr>
        </p:nvSpPr>
        <p:spPr>
          <a:xfrm>
            <a:off x="9381393" y="6407742"/>
            <a:ext cx="524606" cy="365125"/>
          </a:xfrm>
          <a:solidFill>
            <a:srgbClr val="C1E7FF"/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118308" y="6416534"/>
            <a:ext cx="42058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353738"/>
                </a:solidFill>
              </a:rPr>
              <a:t>* Пункты 26, 27 Регламента Мажилиса Парламента Республики Казахстан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39615" y="246939"/>
            <a:ext cx="1517453" cy="502551"/>
          </a:xfrm>
          <a:prstGeom prst="rect">
            <a:avLst/>
          </a:prstGeom>
          <a:solidFill>
            <a:srgbClr val="B87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ru-RU" sz="1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стадия</a:t>
            </a:r>
          </a:p>
        </p:txBody>
      </p:sp>
    </p:spTree>
    <p:extLst>
      <p:ext uri="{BB962C8B-B14F-4D97-AF65-F5344CB8AC3E}">
        <p14:creationId xmlns:p14="http://schemas.microsoft.com/office/powerpoint/2010/main" val="218755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1403</TotalTime>
  <Words>1473</Words>
  <Application>Microsoft Office PowerPoint</Application>
  <PresentationFormat>Лист A4 (210x297 мм)</PresentationFormat>
  <Paragraphs>279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Asap</vt:lpstr>
      <vt:lpstr>Calibri</vt:lpstr>
      <vt:lpstr>Calibri Light</vt:lpstr>
      <vt:lpstr>Fira Sans Extra Condensed Medium</vt:lpstr>
      <vt:lpstr>HelveticaNeueCyr</vt:lpstr>
      <vt:lpstr>Tahoma</vt:lpstr>
      <vt:lpstr>Wingdings</vt:lpstr>
      <vt:lpstr>Тема Office</vt:lpstr>
      <vt:lpstr>ОТ ИДЕИ ДО ЗАКОНА:  КАК РЕАЛИЗУЕТСЯ  ЗАКОНОДАТЕЛЬНЫЙ  ПРОЦЕСС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Калиева Дана</dc:creator>
  <cp:lastModifiedBy>Канатов Алмас</cp:lastModifiedBy>
  <cp:revision>175</cp:revision>
  <cp:lastPrinted>2023-03-28T10:26:15Z</cp:lastPrinted>
  <dcterms:created xsi:type="dcterms:W3CDTF">2023-03-17T08:58:55Z</dcterms:created>
  <dcterms:modified xsi:type="dcterms:W3CDTF">2025-04-14T08:44:41Z</dcterms:modified>
</cp:coreProperties>
</file>